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7" r:id="rId3"/>
    <p:sldId id="284" r:id="rId4"/>
    <p:sldId id="272" r:id="rId5"/>
    <p:sldId id="277" r:id="rId6"/>
    <p:sldId id="259" r:id="rId7"/>
    <p:sldId id="275" r:id="rId8"/>
    <p:sldId id="273" r:id="rId9"/>
    <p:sldId id="261" r:id="rId10"/>
    <p:sldId id="268" r:id="rId11"/>
    <p:sldId id="276" r:id="rId12"/>
    <p:sldId id="274" r:id="rId13"/>
    <p:sldId id="271" r:id="rId14"/>
    <p:sldId id="269" r:id="rId15"/>
    <p:sldId id="270" r:id="rId16"/>
    <p:sldId id="278" r:id="rId17"/>
    <p:sldId id="279" r:id="rId18"/>
    <p:sldId id="280" r:id="rId19"/>
    <p:sldId id="281" r:id="rId20"/>
    <p:sldId id="282" r:id="rId21"/>
    <p:sldId id="283" r:id="rId22"/>
    <p:sldId id="267" r:id="rId23"/>
    <p:sldId id="285" r:id="rId2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11C11E-BC44-40E6-998E-54844A40CDEA}" v="2" dt="2025-02-05T23:15:29.643"/>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150" d="100"/>
          <a:sy n="150" d="100"/>
        </p:scale>
        <p:origin x="108" y="48"/>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204CD-6958-4A55-82AA-4AD73B3B6A19}"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endParaRPr lang="en-US"/>
        </a:p>
      </dgm:t>
    </dgm:pt>
    <dgm:pt modelId="{C712D637-7FF1-401C-9304-F85D1B95B226}">
      <dgm:prSet phldrT="[Text]"/>
      <dgm:spPr/>
      <dgm:t>
        <a:bodyPr/>
        <a:lstStyle/>
        <a:p>
          <a:r>
            <a:rPr lang="en-US" dirty="0"/>
            <a:t>Initial Injury</a:t>
          </a:r>
        </a:p>
      </dgm:t>
    </dgm:pt>
    <dgm:pt modelId="{05E1DD5C-7FEF-48F0-9651-C74D082ACBA9}" type="parTrans" cxnId="{9653D664-EC18-40D7-9F5E-3B27A70DCA4D}">
      <dgm:prSet/>
      <dgm:spPr/>
      <dgm:t>
        <a:bodyPr/>
        <a:lstStyle/>
        <a:p>
          <a:endParaRPr lang="en-US"/>
        </a:p>
      </dgm:t>
    </dgm:pt>
    <dgm:pt modelId="{F14B97BF-E90F-4D5A-A42B-6364BCB81249}" type="sibTrans" cxnId="{9653D664-EC18-40D7-9F5E-3B27A70DCA4D}">
      <dgm:prSet/>
      <dgm:spPr/>
      <dgm:t>
        <a:bodyPr/>
        <a:lstStyle/>
        <a:p>
          <a:endParaRPr lang="en-US"/>
        </a:p>
      </dgm:t>
    </dgm:pt>
    <dgm:pt modelId="{743FE7B1-011B-42E6-8768-1EB3E95741FA}">
      <dgm:prSet phldrT="[Text]"/>
      <dgm:spPr/>
      <dgm:t>
        <a:bodyPr/>
        <a:lstStyle/>
        <a:p>
          <a:r>
            <a:rPr lang="en-US" dirty="0"/>
            <a:t>External pressure compresses muscles</a:t>
          </a:r>
        </a:p>
      </dgm:t>
    </dgm:pt>
    <dgm:pt modelId="{921AFB12-2D70-40FB-8AB1-299E0FF2C5A6}" type="parTrans" cxnId="{6D29C741-1B1E-4EBC-A0C7-F287A8ED285A}">
      <dgm:prSet/>
      <dgm:spPr/>
      <dgm:t>
        <a:bodyPr/>
        <a:lstStyle/>
        <a:p>
          <a:endParaRPr lang="en-US"/>
        </a:p>
      </dgm:t>
    </dgm:pt>
    <dgm:pt modelId="{FFAF77DD-A644-4C36-8908-6204BB0D9268}" type="sibTrans" cxnId="{6D29C741-1B1E-4EBC-A0C7-F287A8ED285A}">
      <dgm:prSet/>
      <dgm:spPr/>
      <dgm:t>
        <a:bodyPr/>
        <a:lstStyle/>
        <a:p>
          <a:endParaRPr lang="en-US"/>
        </a:p>
      </dgm:t>
    </dgm:pt>
    <dgm:pt modelId="{DB6AA457-F75F-415D-BDD5-92045774FE4B}">
      <dgm:prSet phldrT="[Text]"/>
      <dgm:spPr/>
      <dgm:t>
        <a:bodyPr/>
        <a:lstStyle/>
        <a:p>
          <a:r>
            <a:rPr lang="en-US" dirty="0"/>
            <a:t>Ischemia and Reperfusion</a:t>
          </a:r>
        </a:p>
      </dgm:t>
    </dgm:pt>
    <dgm:pt modelId="{195DBB62-3C1E-4BED-ADB6-6E31CA6ABD63}" type="parTrans" cxnId="{93F76B4F-907D-4630-B1A9-C3BE3C102DFF}">
      <dgm:prSet/>
      <dgm:spPr/>
      <dgm:t>
        <a:bodyPr/>
        <a:lstStyle/>
        <a:p>
          <a:endParaRPr lang="en-US"/>
        </a:p>
      </dgm:t>
    </dgm:pt>
    <dgm:pt modelId="{C684833D-85CC-4010-A138-ABC65E139C69}" type="sibTrans" cxnId="{93F76B4F-907D-4630-B1A9-C3BE3C102DFF}">
      <dgm:prSet/>
      <dgm:spPr/>
      <dgm:t>
        <a:bodyPr/>
        <a:lstStyle/>
        <a:p>
          <a:endParaRPr lang="en-US"/>
        </a:p>
      </dgm:t>
    </dgm:pt>
    <dgm:pt modelId="{99C943DF-AAA4-4E2C-A283-FA2BF761F447}">
      <dgm:prSet phldrT="[Text]"/>
      <dgm:spPr/>
      <dgm:t>
        <a:bodyPr/>
        <a:lstStyle/>
        <a:p>
          <a:r>
            <a:rPr lang="en-US" dirty="0"/>
            <a:t>Once released there’s a surge of blood flow, carrying toxins and waste to the bloodstream. </a:t>
          </a:r>
        </a:p>
      </dgm:t>
    </dgm:pt>
    <dgm:pt modelId="{20F107AF-35DA-4D25-AB35-B8AD821D3FE7}" type="parTrans" cxnId="{F9232B4D-645E-4C93-A5D6-A89B30504327}">
      <dgm:prSet/>
      <dgm:spPr/>
      <dgm:t>
        <a:bodyPr/>
        <a:lstStyle/>
        <a:p>
          <a:endParaRPr lang="en-US"/>
        </a:p>
      </dgm:t>
    </dgm:pt>
    <dgm:pt modelId="{4802CB64-7B32-458C-A9FF-C35C0A51E69A}" type="sibTrans" cxnId="{F9232B4D-645E-4C93-A5D6-A89B30504327}">
      <dgm:prSet/>
      <dgm:spPr/>
      <dgm:t>
        <a:bodyPr/>
        <a:lstStyle/>
        <a:p>
          <a:endParaRPr lang="en-US"/>
        </a:p>
      </dgm:t>
    </dgm:pt>
    <dgm:pt modelId="{C3DC95A2-4D92-42C5-966E-8600E4BA31BD}">
      <dgm:prSet phldrT="[Text]"/>
      <dgm:spPr/>
      <dgm:t>
        <a:bodyPr/>
        <a:lstStyle/>
        <a:p>
          <a:r>
            <a:rPr lang="en-US" dirty="0"/>
            <a:t>Release of toxins/metabolic waste</a:t>
          </a:r>
        </a:p>
      </dgm:t>
    </dgm:pt>
    <dgm:pt modelId="{F9D94033-59E5-4228-A5F3-6CB272E77E3B}" type="parTrans" cxnId="{8A476EEB-6A39-4004-AD8C-BD56913E7B26}">
      <dgm:prSet/>
      <dgm:spPr/>
      <dgm:t>
        <a:bodyPr/>
        <a:lstStyle/>
        <a:p>
          <a:endParaRPr lang="en-US"/>
        </a:p>
      </dgm:t>
    </dgm:pt>
    <dgm:pt modelId="{A43E3114-C8AC-4F44-952D-8A0D6A8A6B45}" type="sibTrans" cxnId="{8A476EEB-6A39-4004-AD8C-BD56913E7B26}">
      <dgm:prSet/>
      <dgm:spPr/>
      <dgm:t>
        <a:bodyPr/>
        <a:lstStyle/>
        <a:p>
          <a:endParaRPr lang="en-US"/>
        </a:p>
      </dgm:t>
    </dgm:pt>
    <dgm:pt modelId="{17ACD041-408C-4E7D-B463-7267D32756A1}">
      <dgm:prSet phldrT="[Text]"/>
      <dgm:spPr/>
      <dgm:t>
        <a:bodyPr/>
        <a:lstStyle/>
        <a:p>
          <a:r>
            <a:rPr lang="en-US" dirty="0"/>
            <a:t>Substances flood the bloodstream potentially overwhelming the kidneys</a:t>
          </a:r>
        </a:p>
      </dgm:t>
    </dgm:pt>
    <dgm:pt modelId="{209FC651-3F8E-4BF8-8C06-328027667041}" type="parTrans" cxnId="{EBCDDEFB-4955-4864-90AB-7D693BE5DA0A}">
      <dgm:prSet/>
      <dgm:spPr/>
      <dgm:t>
        <a:bodyPr/>
        <a:lstStyle/>
        <a:p>
          <a:endParaRPr lang="en-US"/>
        </a:p>
      </dgm:t>
    </dgm:pt>
    <dgm:pt modelId="{A6AA8096-532A-4378-9BB6-B585B46357E5}" type="sibTrans" cxnId="{EBCDDEFB-4955-4864-90AB-7D693BE5DA0A}">
      <dgm:prSet/>
      <dgm:spPr/>
      <dgm:t>
        <a:bodyPr/>
        <a:lstStyle/>
        <a:p>
          <a:endParaRPr lang="en-US"/>
        </a:p>
      </dgm:t>
    </dgm:pt>
    <dgm:pt modelId="{31D3AE5D-DA06-4E2D-9D68-F5531DFE7C2B}" type="pres">
      <dgm:prSet presAssocID="{CD5204CD-6958-4A55-82AA-4AD73B3B6A19}" presName="Name0" presStyleCnt="0">
        <dgm:presLayoutVars>
          <dgm:dir/>
          <dgm:animLvl val="lvl"/>
          <dgm:resizeHandles val="exact"/>
        </dgm:presLayoutVars>
      </dgm:prSet>
      <dgm:spPr/>
    </dgm:pt>
    <dgm:pt modelId="{127AFF01-F37D-42CC-8885-1689151201CD}" type="pres">
      <dgm:prSet presAssocID="{C3DC95A2-4D92-42C5-966E-8600E4BA31BD}" presName="boxAndChildren" presStyleCnt="0"/>
      <dgm:spPr/>
    </dgm:pt>
    <dgm:pt modelId="{588D9B7D-EC68-4FB0-96F2-2E47AC868059}" type="pres">
      <dgm:prSet presAssocID="{C3DC95A2-4D92-42C5-966E-8600E4BA31BD}" presName="parentTextBox" presStyleLbl="node1" presStyleIdx="0" presStyleCnt="3"/>
      <dgm:spPr/>
    </dgm:pt>
    <dgm:pt modelId="{B752F9F5-2482-4D52-A33E-BE0263F4B0EA}" type="pres">
      <dgm:prSet presAssocID="{C3DC95A2-4D92-42C5-966E-8600E4BA31BD}" presName="entireBox" presStyleLbl="node1" presStyleIdx="0" presStyleCnt="3"/>
      <dgm:spPr/>
    </dgm:pt>
    <dgm:pt modelId="{2DA8AD2F-BF50-4911-9A17-8274766C00A6}" type="pres">
      <dgm:prSet presAssocID="{C3DC95A2-4D92-42C5-966E-8600E4BA31BD}" presName="descendantBox" presStyleCnt="0"/>
      <dgm:spPr/>
    </dgm:pt>
    <dgm:pt modelId="{C4F2ADBF-C592-483D-A6FF-5DB9D2A90309}" type="pres">
      <dgm:prSet presAssocID="{17ACD041-408C-4E7D-B463-7267D32756A1}" presName="childTextBox" presStyleLbl="fgAccFollowNode1" presStyleIdx="0" presStyleCnt="3">
        <dgm:presLayoutVars>
          <dgm:bulletEnabled val="1"/>
        </dgm:presLayoutVars>
      </dgm:prSet>
      <dgm:spPr/>
    </dgm:pt>
    <dgm:pt modelId="{7F8DEC81-0DCB-4545-8129-1A1632B41B5E}" type="pres">
      <dgm:prSet presAssocID="{C684833D-85CC-4010-A138-ABC65E139C69}" presName="sp" presStyleCnt="0"/>
      <dgm:spPr/>
    </dgm:pt>
    <dgm:pt modelId="{33200553-5A1C-45F1-A422-26ECCEDBD439}" type="pres">
      <dgm:prSet presAssocID="{DB6AA457-F75F-415D-BDD5-92045774FE4B}" presName="arrowAndChildren" presStyleCnt="0"/>
      <dgm:spPr/>
    </dgm:pt>
    <dgm:pt modelId="{7371425A-4D37-4FA7-A21E-1529F4324E45}" type="pres">
      <dgm:prSet presAssocID="{DB6AA457-F75F-415D-BDD5-92045774FE4B}" presName="parentTextArrow" presStyleLbl="node1" presStyleIdx="0" presStyleCnt="3"/>
      <dgm:spPr/>
    </dgm:pt>
    <dgm:pt modelId="{80AD606B-F25E-46DF-B405-18F7D2EAE74A}" type="pres">
      <dgm:prSet presAssocID="{DB6AA457-F75F-415D-BDD5-92045774FE4B}" presName="arrow" presStyleLbl="node1" presStyleIdx="1" presStyleCnt="3"/>
      <dgm:spPr/>
    </dgm:pt>
    <dgm:pt modelId="{72E9B7A5-E5DC-46EA-A30C-DAC09ADD2BF7}" type="pres">
      <dgm:prSet presAssocID="{DB6AA457-F75F-415D-BDD5-92045774FE4B}" presName="descendantArrow" presStyleCnt="0"/>
      <dgm:spPr/>
    </dgm:pt>
    <dgm:pt modelId="{A8E0F749-66B2-490B-99E9-CC106B163B16}" type="pres">
      <dgm:prSet presAssocID="{99C943DF-AAA4-4E2C-A283-FA2BF761F447}" presName="childTextArrow" presStyleLbl="fgAccFollowNode1" presStyleIdx="1" presStyleCnt="3">
        <dgm:presLayoutVars>
          <dgm:bulletEnabled val="1"/>
        </dgm:presLayoutVars>
      </dgm:prSet>
      <dgm:spPr/>
    </dgm:pt>
    <dgm:pt modelId="{0226793B-92A0-4530-A8D1-D80AF6A16C31}" type="pres">
      <dgm:prSet presAssocID="{F14B97BF-E90F-4D5A-A42B-6364BCB81249}" presName="sp" presStyleCnt="0"/>
      <dgm:spPr/>
    </dgm:pt>
    <dgm:pt modelId="{1A669411-1539-46A4-9D6E-2C85E15B0FA6}" type="pres">
      <dgm:prSet presAssocID="{C712D637-7FF1-401C-9304-F85D1B95B226}" presName="arrowAndChildren" presStyleCnt="0"/>
      <dgm:spPr/>
    </dgm:pt>
    <dgm:pt modelId="{859CA2CA-8A33-4975-9F01-7A3C8BB729DE}" type="pres">
      <dgm:prSet presAssocID="{C712D637-7FF1-401C-9304-F85D1B95B226}" presName="parentTextArrow" presStyleLbl="node1" presStyleIdx="1" presStyleCnt="3"/>
      <dgm:spPr/>
    </dgm:pt>
    <dgm:pt modelId="{A48265CE-F3A3-46DB-9DD2-97590B4DBB84}" type="pres">
      <dgm:prSet presAssocID="{C712D637-7FF1-401C-9304-F85D1B95B226}" presName="arrow" presStyleLbl="node1" presStyleIdx="2" presStyleCnt="3"/>
      <dgm:spPr/>
    </dgm:pt>
    <dgm:pt modelId="{DB89CC08-BF2F-4B2E-B88D-22F7BE6ECA5F}" type="pres">
      <dgm:prSet presAssocID="{C712D637-7FF1-401C-9304-F85D1B95B226}" presName="descendantArrow" presStyleCnt="0"/>
      <dgm:spPr/>
    </dgm:pt>
    <dgm:pt modelId="{59FFE57C-E5F2-4FBD-AA4D-8DB27381892F}" type="pres">
      <dgm:prSet presAssocID="{743FE7B1-011B-42E6-8768-1EB3E95741FA}" presName="childTextArrow" presStyleLbl="fgAccFollowNode1" presStyleIdx="2" presStyleCnt="3">
        <dgm:presLayoutVars>
          <dgm:bulletEnabled val="1"/>
        </dgm:presLayoutVars>
      </dgm:prSet>
      <dgm:spPr/>
    </dgm:pt>
  </dgm:ptLst>
  <dgm:cxnLst>
    <dgm:cxn modelId="{9316510D-13B4-4805-A422-3ADE472E3CED}" type="presOf" srcId="{17ACD041-408C-4E7D-B463-7267D32756A1}" destId="{C4F2ADBF-C592-483D-A6FF-5DB9D2A90309}" srcOrd="0" destOrd="0" presId="urn:microsoft.com/office/officeart/2005/8/layout/process4"/>
    <dgm:cxn modelId="{1D511413-BA69-4C30-A06E-819D3DD30080}" type="presOf" srcId="{743FE7B1-011B-42E6-8768-1EB3E95741FA}" destId="{59FFE57C-E5F2-4FBD-AA4D-8DB27381892F}" srcOrd="0" destOrd="0" presId="urn:microsoft.com/office/officeart/2005/8/layout/process4"/>
    <dgm:cxn modelId="{0ED8DE1E-44AE-4D6E-B272-36A837D116F5}" type="presOf" srcId="{DB6AA457-F75F-415D-BDD5-92045774FE4B}" destId="{80AD606B-F25E-46DF-B405-18F7D2EAE74A}" srcOrd="1" destOrd="0" presId="urn:microsoft.com/office/officeart/2005/8/layout/process4"/>
    <dgm:cxn modelId="{6D29C741-1B1E-4EBC-A0C7-F287A8ED285A}" srcId="{C712D637-7FF1-401C-9304-F85D1B95B226}" destId="{743FE7B1-011B-42E6-8768-1EB3E95741FA}" srcOrd="0" destOrd="0" parTransId="{921AFB12-2D70-40FB-8AB1-299E0FF2C5A6}" sibTransId="{FFAF77DD-A644-4C36-8908-6204BB0D9268}"/>
    <dgm:cxn modelId="{9653D664-EC18-40D7-9F5E-3B27A70DCA4D}" srcId="{CD5204CD-6958-4A55-82AA-4AD73B3B6A19}" destId="{C712D637-7FF1-401C-9304-F85D1B95B226}" srcOrd="0" destOrd="0" parTransId="{05E1DD5C-7FEF-48F0-9651-C74D082ACBA9}" sibTransId="{F14B97BF-E90F-4D5A-A42B-6364BCB81249}"/>
    <dgm:cxn modelId="{2F493247-DD71-42E2-BA13-315F9C6D9D25}" type="presOf" srcId="{C712D637-7FF1-401C-9304-F85D1B95B226}" destId="{A48265CE-F3A3-46DB-9DD2-97590B4DBB84}" srcOrd="1" destOrd="0" presId="urn:microsoft.com/office/officeart/2005/8/layout/process4"/>
    <dgm:cxn modelId="{F9232B4D-645E-4C93-A5D6-A89B30504327}" srcId="{DB6AA457-F75F-415D-BDD5-92045774FE4B}" destId="{99C943DF-AAA4-4E2C-A283-FA2BF761F447}" srcOrd="0" destOrd="0" parTransId="{20F107AF-35DA-4D25-AB35-B8AD821D3FE7}" sibTransId="{4802CB64-7B32-458C-A9FF-C35C0A51E69A}"/>
    <dgm:cxn modelId="{93F76B4F-907D-4630-B1A9-C3BE3C102DFF}" srcId="{CD5204CD-6958-4A55-82AA-4AD73B3B6A19}" destId="{DB6AA457-F75F-415D-BDD5-92045774FE4B}" srcOrd="1" destOrd="0" parTransId="{195DBB62-3C1E-4BED-ADB6-6E31CA6ABD63}" sibTransId="{C684833D-85CC-4010-A138-ABC65E139C69}"/>
    <dgm:cxn modelId="{8C9BD688-12E5-4F5A-8BDA-E772A4740AB3}" type="presOf" srcId="{C712D637-7FF1-401C-9304-F85D1B95B226}" destId="{859CA2CA-8A33-4975-9F01-7A3C8BB729DE}" srcOrd="0" destOrd="0" presId="urn:microsoft.com/office/officeart/2005/8/layout/process4"/>
    <dgm:cxn modelId="{C5225FAC-9385-411A-BFDD-CA9618BF9F59}" type="presOf" srcId="{C3DC95A2-4D92-42C5-966E-8600E4BA31BD}" destId="{588D9B7D-EC68-4FB0-96F2-2E47AC868059}" srcOrd="0" destOrd="0" presId="urn:microsoft.com/office/officeart/2005/8/layout/process4"/>
    <dgm:cxn modelId="{0CE79BAC-C717-4253-9B80-C8A96B03C6F6}" type="presOf" srcId="{DB6AA457-F75F-415D-BDD5-92045774FE4B}" destId="{7371425A-4D37-4FA7-A21E-1529F4324E45}" srcOrd="0" destOrd="0" presId="urn:microsoft.com/office/officeart/2005/8/layout/process4"/>
    <dgm:cxn modelId="{0203F2AF-F4DC-42DB-872C-0270CF20114A}" type="presOf" srcId="{C3DC95A2-4D92-42C5-966E-8600E4BA31BD}" destId="{B752F9F5-2482-4D52-A33E-BE0263F4B0EA}" srcOrd="1" destOrd="0" presId="urn:microsoft.com/office/officeart/2005/8/layout/process4"/>
    <dgm:cxn modelId="{8F9C94B8-2722-4DFB-8419-922357272B6B}" type="presOf" srcId="{CD5204CD-6958-4A55-82AA-4AD73B3B6A19}" destId="{31D3AE5D-DA06-4E2D-9D68-F5531DFE7C2B}" srcOrd="0" destOrd="0" presId="urn:microsoft.com/office/officeart/2005/8/layout/process4"/>
    <dgm:cxn modelId="{475DCDBB-49D7-4466-968D-3F0CC3924852}" type="presOf" srcId="{99C943DF-AAA4-4E2C-A283-FA2BF761F447}" destId="{A8E0F749-66B2-490B-99E9-CC106B163B16}" srcOrd="0" destOrd="0" presId="urn:microsoft.com/office/officeart/2005/8/layout/process4"/>
    <dgm:cxn modelId="{8A476EEB-6A39-4004-AD8C-BD56913E7B26}" srcId="{CD5204CD-6958-4A55-82AA-4AD73B3B6A19}" destId="{C3DC95A2-4D92-42C5-966E-8600E4BA31BD}" srcOrd="2" destOrd="0" parTransId="{F9D94033-59E5-4228-A5F3-6CB272E77E3B}" sibTransId="{A43E3114-C8AC-4F44-952D-8A0D6A8A6B45}"/>
    <dgm:cxn modelId="{EBCDDEFB-4955-4864-90AB-7D693BE5DA0A}" srcId="{C3DC95A2-4D92-42C5-966E-8600E4BA31BD}" destId="{17ACD041-408C-4E7D-B463-7267D32756A1}" srcOrd="0" destOrd="0" parTransId="{209FC651-3F8E-4BF8-8C06-328027667041}" sibTransId="{A6AA8096-532A-4378-9BB6-B585B46357E5}"/>
    <dgm:cxn modelId="{598A8450-75AF-481D-9841-1D23F9884FD1}" type="presParOf" srcId="{31D3AE5D-DA06-4E2D-9D68-F5531DFE7C2B}" destId="{127AFF01-F37D-42CC-8885-1689151201CD}" srcOrd="0" destOrd="0" presId="urn:microsoft.com/office/officeart/2005/8/layout/process4"/>
    <dgm:cxn modelId="{DA7B1C90-E6CA-4055-851A-0557606EBDAC}" type="presParOf" srcId="{127AFF01-F37D-42CC-8885-1689151201CD}" destId="{588D9B7D-EC68-4FB0-96F2-2E47AC868059}" srcOrd="0" destOrd="0" presId="urn:microsoft.com/office/officeart/2005/8/layout/process4"/>
    <dgm:cxn modelId="{0E7073F3-923D-4ED6-B41B-384A82C8C200}" type="presParOf" srcId="{127AFF01-F37D-42CC-8885-1689151201CD}" destId="{B752F9F5-2482-4D52-A33E-BE0263F4B0EA}" srcOrd="1" destOrd="0" presId="urn:microsoft.com/office/officeart/2005/8/layout/process4"/>
    <dgm:cxn modelId="{34DACDD9-579D-484A-A6CA-92F20AC63C35}" type="presParOf" srcId="{127AFF01-F37D-42CC-8885-1689151201CD}" destId="{2DA8AD2F-BF50-4911-9A17-8274766C00A6}" srcOrd="2" destOrd="0" presId="urn:microsoft.com/office/officeart/2005/8/layout/process4"/>
    <dgm:cxn modelId="{CE9F8C4F-B92C-4259-B12C-1B419BF89D38}" type="presParOf" srcId="{2DA8AD2F-BF50-4911-9A17-8274766C00A6}" destId="{C4F2ADBF-C592-483D-A6FF-5DB9D2A90309}" srcOrd="0" destOrd="0" presId="urn:microsoft.com/office/officeart/2005/8/layout/process4"/>
    <dgm:cxn modelId="{47EA5B00-FECA-4EA3-8858-020831D68EBC}" type="presParOf" srcId="{31D3AE5D-DA06-4E2D-9D68-F5531DFE7C2B}" destId="{7F8DEC81-0DCB-4545-8129-1A1632B41B5E}" srcOrd="1" destOrd="0" presId="urn:microsoft.com/office/officeart/2005/8/layout/process4"/>
    <dgm:cxn modelId="{F9086655-70F6-4D62-803D-9FB2B9CECBD7}" type="presParOf" srcId="{31D3AE5D-DA06-4E2D-9D68-F5531DFE7C2B}" destId="{33200553-5A1C-45F1-A422-26ECCEDBD439}" srcOrd="2" destOrd="0" presId="urn:microsoft.com/office/officeart/2005/8/layout/process4"/>
    <dgm:cxn modelId="{F9C4E479-1A12-49B4-840E-90ED42B6D93D}" type="presParOf" srcId="{33200553-5A1C-45F1-A422-26ECCEDBD439}" destId="{7371425A-4D37-4FA7-A21E-1529F4324E45}" srcOrd="0" destOrd="0" presId="urn:microsoft.com/office/officeart/2005/8/layout/process4"/>
    <dgm:cxn modelId="{48F1D443-1A01-4371-8854-D60E466CE0B6}" type="presParOf" srcId="{33200553-5A1C-45F1-A422-26ECCEDBD439}" destId="{80AD606B-F25E-46DF-B405-18F7D2EAE74A}" srcOrd="1" destOrd="0" presId="urn:microsoft.com/office/officeart/2005/8/layout/process4"/>
    <dgm:cxn modelId="{BAD9D01B-996C-4986-8FD9-37049CDB92B5}" type="presParOf" srcId="{33200553-5A1C-45F1-A422-26ECCEDBD439}" destId="{72E9B7A5-E5DC-46EA-A30C-DAC09ADD2BF7}" srcOrd="2" destOrd="0" presId="urn:microsoft.com/office/officeart/2005/8/layout/process4"/>
    <dgm:cxn modelId="{C3CD8C6F-29BD-4ADE-A6A3-584D41BCA136}" type="presParOf" srcId="{72E9B7A5-E5DC-46EA-A30C-DAC09ADD2BF7}" destId="{A8E0F749-66B2-490B-99E9-CC106B163B16}" srcOrd="0" destOrd="0" presId="urn:microsoft.com/office/officeart/2005/8/layout/process4"/>
    <dgm:cxn modelId="{DF157FA0-6CFF-475F-B2C1-C14A30CA284D}" type="presParOf" srcId="{31D3AE5D-DA06-4E2D-9D68-F5531DFE7C2B}" destId="{0226793B-92A0-4530-A8D1-D80AF6A16C31}" srcOrd="3" destOrd="0" presId="urn:microsoft.com/office/officeart/2005/8/layout/process4"/>
    <dgm:cxn modelId="{D9B8890F-622F-4EF7-B8C9-501999392107}" type="presParOf" srcId="{31D3AE5D-DA06-4E2D-9D68-F5531DFE7C2B}" destId="{1A669411-1539-46A4-9D6E-2C85E15B0FA6}" srcOrd="4" destOrd="0" presId="urn:microsoft.com/office/officeart/2005/8/layout/process4"/>
    <dgm:cxn modelId="{CF2E4F72-F757-4A14-BF45-750381229016}" type="presParOf" srcId="{1A669411-1539-46A4-9D6E-2C85E15B0FA6}" destId="{859CA2CA-8A33-4975-9F01-7A3C8BB729DE}" srcOrd="0" destOrd="0" presId="urn:microsoft.com/office/officeart/2005/8/layout/process4"/>
    <dgm:cxn modelId="{4476044B-B0FF-4572-BB01-9732B848392A}" type="presParOf" srcId="{1A669411-1539-46A4-9D6E-2C85E15B0FA6}" destId="{A48265CE-F3A3-46DB-9DD2-97590B4DBB84}" srcOrd="1" destOrd="0" presId="urn:microsoft.com/office/officeart/2005/8/layout/process4"/>
    <dgm:cxn modelId="{108CBA6F-ABE6-49B0-8D57-CCB454AC970F}" type="presParOf" srcId="{1A669411-1539-46A4-9D6E-2C85E15B0FA6}" destId="{DB89CC08-BF2F-4B2E-B88D-22F7BE6ECA5F}" srcOrd="2" destOrd="0" presId="urn:microsoft.com/office/officeart/2005/8/layout/process4"/>
    <dgm:cxn modelId="{C675B826-3900-4575-89A0-DB78CA5B441C}" type="presParOf" srcId="{DB89CC08-BF2F-4B2E-B88D-22F7BE6ECA5F}" destId="{59FFE57C-E5F2-4FBD-AA4D-8DB27381892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2F9F5-2482-4D52-A33E-BE0263F4B0EA}">
      <dsp:nvSpPr>
        <dsp:cNvPr id="0" name=""/>
        <dsp:cNvSpPr/>
      </dsp:nvSpPr>
      <dsp:spPr>
        <a:xfrm>
          <a:off x="0" y="3443976"/>
          <a:ext cx="4800600" cy="113038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Release of toxins/metabolic waste</a:t>
          </a:r>
        </a:p>
      </dsp:txBody>
      <dsp:txXfrm>
        <a:off x="0" y="3443976"/>
        <a:ext cx="4800600" cy="610410"/>
      </dsp:txXfrm>
    </dsp:sp>
    <dsp:sp modelId="{C4F2ADBF-C592-483D-A6FF-5DB9D2A90309}">
      <dsp:nvSpPr>
        <dsp:cNvPr id="0" name=""/>
        <dsp:cNvSpPr/>
      </dsp:nvSpPr>
      <dsp:spPr>
        <a:xfrm>
          <a:off x="0" y="4031779"/>
          <a:ext cx="4800600" cy="51997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Substances flood the bloodstream potentially overwhelming the kidneys</a:t>
          </a:r>
        </a:p>
      </dsp:txBody>
      <dsp:txXfrm>
        <a:off x="0" y="4031779"/>
        <a:ext cx="4800600" cy="519979"/>
      </dsp:txXfrm>
    </dsp:sp>
    <dsp:sp modelId="{80AD606B-F25E-46DF-B405-18F7D2EAE74A}">
      <dsp:nvSpPr>
        <dsp:cNvPr id="0" name=""/>
        <dsp:cNvSpPr/>
      </dsp:nvSpPr>
      <dsp:spPr>
        <a:xfrm rot="10800000">
          <a:off x="0" y="1722392"/>
          <a:ext cx="4800600" cy="1738539"/>
        </a:xfrm>
        <a:prstGeom prst="upArrowCallout">
          <a:avLst/>
        </a:prstGeom>
        <a:solidFill>
          <a:schemeClr val="accent3">
            <a:hueOff val="-2534557"/>
            <a:satOff val="-1169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Ischemia and Reperfusion</a:t>
          </a:r>
        </a:p>
      </dsp:txBody>
      <dsp:txXfrm rot="-10800000">
        <a:off x="0" y="1722392"/>
        <a:ext cx="4800600" cy="610227"/>
      </dsp:txXfrm>
    </dsp:sp>
    <dsp:sp modelId="{A8E0F749-66B2-490B-99E9-CC106B163B16}">
      <dsp:nvSpPr>
        <dsp:cNvPr id="0" name=""/>
        <dsp:cNvSpPr/>
      </dsp:nvSpPr>
      <dsp:spPr>
        <a:xfrm>
          <a:off x="0" y="2332619"/>
          <a:ext cx="4800600" cy="519823"/>
        </a:xfrm>
        <a:prstGeom prst="rect">
          <a:avLst/>
        </a:prstGeom>
        <a:solidFill>
          <a:schemeClr val="accent3">
            <a:tint val="40000"/>
            <a:alpha val="90000"/>
            <a:hueOff val="-2741727"/>
            <a:satOff val="-1431"/>
            <a:lumOff val="123"/>
            <a:alphaOff val="0"/>
          </a:schemeClr>
        </a:solidFill>
        <a:ln w="12700" cap="flat" cmpd="sng" algn="ctr">
          <a:solidFill>
            <a:schemeClr val="accent3">
              <a:tint val="40000"/>
              <a:alpha val="90000"/>
              <a:hueOff val="-2741727"/>
              <a:satOff val="-1431"/>
              <a:lumOff val="12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Once released there’s a surge of blood flow, carrying toxins and waste to the bloodstream. </a:t>
          </a:r>
        </a:p>
      </dsp:txBody>
      <dsp:txXfrm>
        <a:off x="0" y="2332619"/>
        <a:ext cx="4800600" cy="519823"/>
      </dsp:txXfrm>
    </dsp:sp>
    <dsp:sp modelId="{A48265CE-F3A3-46DB-9DD2-97590B4DBB84}">
      <dsp:nvSpPr>
        <dsp:cNvPr id="0" name=""/>
        <dsp:cNvSpPr/>
      </dsp:nvSpPr>
      <dsp:spPr>
        <a:xfrm rot="10800000">
          <a:off x="0" y="808"/>
          <a:ext cx="4800600" cy="1738539"/>
        </a:xfrm>
        <a:prstGeom prst="upArrowCallout">
          <a:avLst/>
        </a:prstGeom>
        <a:solidFill>
          <a:schemeClr val="accent3">
            <a:hueOff val="-5069114"/>
            <a:satOff val="-23387"/>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Initial Injury</a:t>
          </a:r>
        </a:p>
      </dsp:txBody>
      <dsp:txXfrm rot="-10800000">
        <a:off x="0" y="808"/>
        <a:ext cx="4800600" cy="610227"/>
      </dsp:txXfrm>
    </dsp:sp>
    <dsp:sp modelId="{59FFE57C-E5F2-4FBD-AA4D-8DB27381892F}">
      <dsp:nvSpPr>
        <dsp:cNvPr id="0" name=""/>
        <dsp:cNvSpPr/>
      </dsp:nvSpPr>
      <dsp:spPr>
        <a:xfrm>
          <a:off x="0" y="611036"/>
          <a:ext cx="4800600" cy="519823"/>
        </a:xfrm>
        <a:prstGeom prst="rect">
          <a:avLst/>
        </a:prstGeom>
        <a:solidFill>
          <a:schemeClr val="accent3">
            <a:tint val="40000"/>
            <a:alpha val="90000"/>
            <a:hueOff val="-5483455"/>
            <a:satOff val="-2863"/>
            <a:lumOff val="247"/>
            <a:alphaOff val="0"/>
          </a:schemeClr>
        </a:solidFill>
        <a:ln w="12700" cap="flat" cmpd="sng" algn="ctr">
          <a:solidFill>
            <a:schemeClr val="accent3">
              <a:tint val="40000"/>
              <a:alpha val="90000"/>
              <a:hueOff val="-5483455"/>
              <a:satOff val="-2863"/>
              <a:lumOff val="24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External pressure compresses muscles</a:t>
          </a:r>
        </a:p>
      </dsp:txBody>
      <dsp:txXfrm>
        <a:off x="0" y="611036"/>
        <a:ext cx="4800600" cy="51982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43B725B-653D-4166-A8E9-72A38A1847CF}" type="datetimeFigureOut">
              <a:rPr lang="en-US"/>
              <a:t>10/23/2025</a:t>
            </a:fld>
            <a:endParaRPr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E861E8E-D392-497B-BB21-122DD7C27CF3}" type="slidenum">
              <a:rPr/>
              <a:t>‹#›</a:t>
            </a:fld>
            <a:endParaRPr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83F64CD-0576-4A9A-BD06-7889D6E60BDC}" type="datetimeFigureOut">
              <a:rPr lang="en-US"/>
              <a:t>10/23/2025</a:t>
            </a:fld>
            <a:endParaRPr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555D449-B875-4B8D-8E66-224D27E54C9A}" type="slidenum">
              <a:rPr/>
              <a:t>‹#›</a:t>
            </a:fld>
            <a:endParaRPr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6</a:t>
            </a:fld>
            <a:endParaRPr lang="en-US" dirty="0"/>
          </a:p>
        </p:txBody>
      </p:sp>
    </p:spTree>
    <p:extLst>
      <p:ext uri="{BB962C8B-B14F-4D97-AF65-F5344CB8AC3E}">
        <p14:creationId xmlns:p14="http://schemas.microsoft.com/office/powerpoint/2010/main" val="3340861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Hyperkalemia </a:t>
            </a:r>
          </a:p>
        </p:txBody>
      </p:sp>
      <p:sp>
        <p:nvSpPr>
          <p:cNvPr id="4" name="Slide Number Placeholder 3"/>
          <p:cNvSpPr>
            <a:spLocks noGrp="1"/>
          </p:cNvSpPr>
          <p:nvPr>
            <p:ph type="sldNum" sz="quarter" idx="5"/>
          </p:nvPr>
        </p:nvSpPr>
        <p:spPr/>
        <p:txBody>
          <a:bodyPr/>
          <a:lstStyle/>
          <a:p>
            <a:fld id="{9555D449-B875-4B8D-8E66-224D27E54C9A}" type="slidenum">
              <a:rPr lang="en-US" smtClean="0"/>
              <a:t>9</a:t>
            </a:fld>
            <a:endParaRPr lang="en-US" dirty="0"/>
          </a:p>
        </p:txBody>
      </p:sp>
    </p:spTree>
    <p:extLst>
      <p:ext uri="{BB962C8B-B14F-4D97-AF65-F5344CB8AC3E}">
        <p14:creationId xmlns:p14="http://schemas.microsoft.com/office/powerpoint/2010/main" val="427879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13</a:t>
            </a:fld>
            <a:endParaRPr lang="en-US" dirty="0"/>
          </a:p>
        </p:txBody>
      </p:sp>
    </p:spTree>
    <p:extLst>
      <p:ext uri="{BB962C8B-B14F-4D97-AF65-F5344CB8AC3E}">
        <p14:creationId xmlns:p14="http://schemas.microsoft.com/office/powerpoint/2010/main" val="2324620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10/23/2025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37CC0096-1860-4642-9CD2-0079EA5E7CD1}" type="datetimeFigureOut">
              <a:rPr lang="en-US"/>
              <a:t>10/23/2025</a:t>
            </a:fld>
            <a:endParaRPr dirty="0"/>
          </a:p>
        </p:txBody>
      </p:sp>
      <p:sp>
        <p:nvSpPr>
          <p:cNvPr id="7" name="Slide Number Placeholder 6"/>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37CC0096-1860-4642-9CD2-0079EA5E7CD1}" type="datetimeFigureOut">
              <a:rPr lang="en-US"/>
              <a:t>10/23/2025</a:t>
            </a:fld>
            <a:endParaRPr dirty="0"/>
          </a:p>
        </p:txBody>
      </p:sp>
      <p:sp>
        <p:nvSpPr>
          <p:cNvPr id="9" name="Slide Number Placeholder 8"/>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37CC0096-1860-4642-9CD2-0079EA5E7CD1}" type="datetimeFigureOut">
              <a:rPr lang="en-US"/>
              <a:t>10/23/2025</a:t>
            </a:fld>
            <a:endParaRPr dirty="0"/>
          </a:p>
        </p:txBody>
      </p:sp>
      <p:sp>
        <p:nvSpPr>
          <p:cNvPr id="5" name="Slide Number Placeholder 4"/>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37CC0096-1860-4642-9CD2-0079EA5E7CD1}" type="datetimeFigureOut">
              <a:rPr lang="en-US"/>
              <a:t>10/23/2025</a:t>
            </a:fld>
            <a:endParaRPr dirty="0"/>
          </a:p>
        </p:txBody>
      </p:sp>
      <p:sp>
        <p:nvSpPr>
          <p:cNvPr id="4" name="Slide Number Placeholder 3"/>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10/23/2025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Vertical Title 1"/>
          <p:cNvSpPr>
            <a:spLocks noGrp="1"/>
          </p:cNvSpPr>
          <p:nvPr>
            <p:ph type="title" orient="vert"/>
          </p:nvPr>
        </p:nvSpPr>
        <p:spPr>
          <a:xfrm>
            <a:off x="10058399" y="457201"/>
            <a:ext cx="2057401" cy="59436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37CC0096-1860-4642-9CD2-0079EA5E7CD1}" type="datetimeFigureOut">
              <a:rPr lang="en-US"/>
              <a:t>10/23/2025</a:t>
            </a:fld>
            <a:endParaRPr dirty="0"/>
          </a:p>
        </p:txBody>
      </p:sp>
      <p:sp>
        <p:nvSpPr>
          <p:cNvPr id="6" name="Slide Number Placeholder 5"/>
          <p:cNvSpPr>
            <a:spLocks noGrp="1"/>
          </p:cNvSpPr>
          <p:nvPr>
            <p:ph type="sldNum" sz="quarter" idx="12"/>
          </p:nvPr>
        </p:nvSpPr>
        <p:spPr/>
        <p:txBody>
          <a:bodyPr/>
          <a:lstStyle/>
          <a:p>
            <a:fld id="{E31375A4-56A4-47D6-9801-1991572033F7}" type="slidenum">
              <a:rPr/>
              <a:t>‹#›</a:t>
            </a:fld>
            <a:endParaRPr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descr="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10/23/2025</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5.sv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svg"/><Relationship Id="rId7" Type="http://schemas.openxmlformats.org/officeDocument/2006/relationships/image" Target="../media/image23.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uptodate.com/contents/severe-crush-injury-in-adult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52400"/>
            <a:ext cx="4098175" cy="1752600"/>
          </a:xfrm>
        </p:spPr>
        <p:txBody>
          <a:bodyPr/>
          <a:lstStyle/>
          <a:p>
            <a:pPr algn="ctr"/>
            <a:r>
              <a:rPr lang="en-US" dirty="0"/>
              <a:t>Crush Injury</a:t>
            </a:r>
          </a:p>
        </p:txBody>
      </p:sp>
      <p:sp>
        <p:nvSpPr>
          <p:cNvPr id="3" name="Subtitle 2"/>
          <p:cNvSpPr>
            <a:spLocks noGrp="1"/>
          </p:cNvSpPr>
          <p:nvPr>
            <p:ph type="subTitle" idx="1"/>
          </p:nvPr>
        </p:nvSpPr>
        <p:spPr>
          <a:xfrm>
            <a:off x="391562" y="2286000"/>
            <a:ext cx="4343400" cy="1752600"/>
          </a:xfrm>
        </p:spPr>
        <p:txBody>
          <a:bodyPr>
            <a:normAutofit/>
          </a:bodyPr>
          <a:lstStyle/>
          <a:p>
            <a:pPr algn="ctr"/>
            <a:r>
              <a:rPr lang="en-US" dirty="0"/>
              <a:t>Best practices and protocols</a:t>
            </a:r>
          </a:p>
          <a:p>
            <a:pPr algn="ctr"/>
            <a:r>
              <a:rPr lang="en-US" dirty="0"/>
              <a:t>San Bernardino County </a:t>
            </a:r>
          </a:p>
          <a:p>
            <a:pPr algn="ctr"/>
            <a:r>
              <a:rPr lang="en-US" dirty="0"/>
              <a:t>EMS Educators </a:t>
            </a:r>
          </a:p>
        </p:txBody>
      </p:sp>
      <p:pic>
        <p:nvPicPr>
          <p:cNvPr id="4" name="Picture 3">
            <a:extLst>
              <a:ext uri="{FF2B5EF4-FFF2-40B4-BE49-F238E27FC236}">
                <a16:creationId xmlns:a16="http://schemas.microsoft.com/office/drawing/2014/main" id="{BA3787C2-B2C2-6756-627B-184FBB46156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810833" y="4038600"/>
            <a:ext cx="1728957" cy="1604497"/>
          </a:xfrm>
          <a:prstGeom prst="rect">
            <a:avLst/>
          </a:prstGeom>
        </p:spPr>
      </p:pic>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220"/>
            <a:ext cx="10058400" cy="1325563"/>
          </a:xfrm>
        </p:spPr>
        <p:txBody>
          <a:bodyPr anchor="ctr">
            <a:normAutofit/>
          </a:bodyPr>
          <a:lstStyle/>
          <a:p>
            <a:r>
              <a:rPr lang="en-US" dirty="0"/>
              <a:t>Goals</a:t>
            </a:r>
          </a:p>
        </p:txBody>
      </p:sp>
      <p:sp>
        <p:nvSpPr>
          <p:cNvPr id="3" name="Content Placeholder 2"/>
          <p:cNvSpPr>
            <a:spLocks noGrp="1"/>
          </p:cNvSpPr>
          <p:nvPr>
            <p:ph sz="half" idx="1"/>
          </p:nvPr>
        </p:nvSpPr>
        <p:spPr>
          <a:xfrm>
            <a:off x="609600" y="1825624"/>
            <a:ext cx="5257800" cy="4575175"/>
          </a:xfrm>
        </p:spPr>
        <p:txBody>
          <a:bodyPr>
            <a:normAutofit/>
          </a:bodyPr>
          <a:lstStyle/>
          <a:p>
            <a:pPr marL="0" indent="0">
              <a:buNone/>
            </a:pPr>
            <a:endParaRPr lang="en-US" dirty="0"/>
          </a:p>
          <a:p>
            <a:r>
              <a:rPr lang="en-US" dirty="0"/>
              <a:t>Pathophysiology</a:t>
            </a:r>
          </a:p>
          <a:p>
            <a:r>
              <a:rPr lang="en-US" dirty="0"/>
              <a:t>Assessment</a:t>
            </a:r>
          </a:p>
          <a:p>
            <a:r>
              <a:rPr lang="en-US" dirty="0"/>
              <a:t>Treatment</a:t>
            </a:r>
          </a:p>
          <a:p>
            <a:r>
              <a:rPr lang="en-US" dirty="0"/>
              <a:t>Medications</a:t>
            </a:r>
          </a:p>
        </p:txBody>
      </p:sp>
      <p:pic>
        <p:nvPicPr>
          <p:cNvPr id="1026" name="Picture 2" descr="A few hands shaking">
            <a:extLst>
              <a:ext uri="{FF2B5EF4-FFF2-40B4-BE49-F238E27FC236}">
                <a16:creationId xmlns:a16="http://schemas.microsoft.com/office/drawing/2014/main" id="{69DCE6D7-A10B-639C-4C12-585B9C237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967" r="5437" b="-2"/>
          <a:stretch/>
        </p:blipFill>
        <p:spPr bwMode="auto">
          <a:xfrm>
            <a:off x="6361043" y="1825624"/>
            <a:ext cx="4800600" cy="4575175"/>
          </a:xfrm>
          <a:prstGeom prst="rect">
            <a:avLst/>
          </a:prstGeom>
          <a:solidFill>
            <a:srgbClr val="FFFFFF"/>
          </a:solidFill>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4304-B1A2-5A47-7F5A-A109AFBCB543}"/>
              </a:ext>
            </a:extLst>
          </p:cNvPr>
          <p:cNvSpPr>
            <a:spLocks noGrp="1"/>
          </p:cNvSpPr>
          <p:nvPr>
            <p:ph type="title"/>
          </p:nvPr>
        </p:nvSpPr>
        <p:spPr>
          <a:xfrm>
            <a:off x="1066800" y="99220"/>
            <a:ext cx="10058400" cy="1325563"/>
          </a:xfrm>
        </p:spPr>
        <p:txBody>
          <a:bodyPr anchor="ctr">
            <a:normAutofit/>
          </a:bodyPr>
          <a:lstStyle/>
          <a:p>
            <a:r>
              <a:rPr lang="en-US" dirty="0"/>
              <a:t>Objectives </a:t>
            </a:r>
          </a:p>
        </p:txBody>
      </p:sp>
      <p:sp>
        <p:nvSpPr>
          <p:cNvPr id="3" name="Content Placeholder 2">
            <a:extLst>
              <a:ext uri="{FF2B5EF4-FFF2-40B4-BE49-F238E27FC236}">
                <a16:creationId xmlns:a16="http://schemas.microsoft.com/office/drawing/2014/main" id="{30AD7AEC-5079-98C0-A02A-2306DDED205A}"/>
              </a:ext>
            </a:extLst>
          </p:cNvPr>
          <p:cNvSpPr>
            <a:spLocks noGrp="1"/>
          </p:cNvSpPr>
          <p:nvPr>
            <p:ph sz="half" idx="1"/>
          </p:nvPr>
        </p:nvSpPr>
        <p:spPr>
          <a:xfrm>
            <a:off x="1066800" y="1825624"/>
            <a:ext cx="4800600" cy="4575175"/>
          </a:xfrm>
        </p:spPr>
        <p:txBody>
          <a:bodyPr>
            <a:normAutofit/>
          </a:bodyPr>
          <a:lstStyle/>
          <a:p>
            <a:r>
              <a:rPr lang="en-US" dirty="0"/>
              <a:t>The EMS provider will understand the pathophysiology of a crush injury.</a:t>
            </a:r>
          </a:p>
          <a:p>
            <a:r>
              <a:rPr lang="en-US" dirty="0"/>
              <a:t>Provider will be able to assess a crush injury. </a:t>
            </a:r>
          </a:p>
          <a:p>
            <a:r>
              <a:rPr lang="en-US" dirty="0"/>
              <a:t>The EMS provider will understand the medications to be used with the crush injury patient and inclusion criteria. </a:t>
            </a:r>
          </a:p>
        </p:txBody>
      </p:sp>
      <p:pic>
        <p:nvPicPr>
          <p:cNvPr id="4" name="Picture 3" descr="Arrow and dart board to illustrate obtaining objectives.">
            <a:extLst>
              <a:ext uri="{FF2B5EF4-FFF2-40B4-BE49-F238E27FC236}">
                <a16:creationId xmlns:a16="http://schemas.microsoft.com/office/drawing/2014/main" id="{595EBE91-E854-05B2-7FF2-30C3416BE649}"/>
              </a:ext>
            </a:extLst>
          </p:cNvPr>
          <p:cNvPicPr>
            <a:picLocks noChangeAspect="1"/>
          </p:cNvPicPr>
          <p:nvPr/>
        </p:nvPicPr>
        <p:blipFill>
          <a:blip r:embed="rId2"/>
          <a:stretch>
            <a:fillRect/>
          </a:stretch>
        </p:blipFill>
        <p:spPr>
          <a:xfrm>
            <a:off x="6324600" y="2853054"/>
            <a:ext cx="4800600" cy="2520315"/>
          </a:xfrm>
          <a:prstGeom prst="rect">
            <a:avLst/>
          </a:prstGeom>
          <a:noFill/>
        </p:spPr>
      </p:pic>
    </p:spTree>
    <p:extLst>
      <p:ext uri="{BB962C8B-B14F-4D97-AF65-F5344CB8AC3E}">
        <p14:creationId xmlns:p14="http://schemas.microsoft.com/office/powerpoint/2010/main" val="1382388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4DE9-51F7-7BAE-7837-211BCA82486A}"/>
              </a:ext>
            </a:extLst>
          </p:cNvPr>
          <p:cNvSpPr>
            <a:spLocks noGrp="1"/>
          </p:cNvSpPr>
          <p:nvPr>
            <p:ph type="title"/>
          </p:nvPr>
        </p:nvSpPr>
        <p:spPr>
          <a:xfrm>
            <a:off x="7635240" y="3200400"/>
            <a:ext cx="3932237" cy="1752600"/>
          </a:xfrm>
        </p:spPr>
        <p:txBody>
          <a:bodyPr anchor="b">
            <a:normAutofit/>
          </a:bodyPr>
          <a:lstStyle/>
          <a:p>
            <a:r>
              <a:rPr lang="en-US" dirty="0"/>
              <a:t>The Pathophysiology</a:t>
            </a:r>
          </a:p>
        </p:txBody>
      </p:sp>
      <p:pic>
        <p:nvPicPr>
          <p:cNvPr id="11" name="Picture 10" descr="Image of fire fighters helping a female victim out of a fallen building. ">
            <a:extLst>
              <a:ext uri="{FF2B5EF4-FFF2-40B4-BE49-F238E27FC236}">
                <a16:creationId xmlns:a16="http://schemas.microsoft.com/office/drawing/2014/main" id="{50DB0210-80FC-8878-7589-4E76CB2B1234}"/>
              </a:ext>
            </a:extLst>
          </p:cNvPr>
          <p:cNvPicPr>
            <a:picLocks noChangeAspect="1"/>
          </p:cNvPicPr>
          <p:nvPr/>
        </p:nvPicPr>
        <p:blipFill>
          <a:blip r:embed="rId2"/>
          <a:srcRect l="8310" r="20662"/>
          <a:stretch/>
        </p:blipFill>
        <p:spPr>
          <a:xfrm>
            <a:off x="1" y="10"/>
            <a:ext cx="7008810" cy="6857989"/>
          </a:xfrm>
          <a:prstGeom prst="rect">
            <a:avLst/>
          </a:prstGeom>
          <a:noFill/>
        </p:spPr>
      </p:pic>
      <p:sp>
        <p:nvSpPr>
          <p:cNvPr id="3" name="Content Placeholder 2">
            <a:extLst>
              <a:ext uri="{FF2B5EF4-FFF2-40B4-BE49-F238E27FC236}">
                <a16:creationId xmlns:a16="http://schemas.microsoft.com/office/drawing/2014/main" id="{4DDAAE0F-B97D-8FFA-5A50-5B2738AF3665}"/>
              </a:ext>
            </a:extLst>
          </p:cNvPr>
          <p:cNvSpPr>
            <a:spLocks noGrp="1"/>
          </p:cNvSpPr>
          <p:nvPr>
            <p:ph type="body" sz="half" idx="2"/>
          </p:nvPr>
        </p:nvSpPr>
        <p:spPr>
          <a:xfrm>
            <a:off x="7635240" y="5029200"/>
            <a:ext cx="3932237" cy="1374648"/>
          </a:xfrm>
        </p:spPr>
        <p:txBody>
          <a:bodyPr>
            <a:normAutofit/>
          </a:bodyPr>
          <a:lstStyle/>
          <a:p>
            <a:r>
              <a:rPr lang="en-US" dirty="0"/>
              <a:t>Crush injury is the result of Ischemia then Reperfusion</a:t>
            </a:r>
          </a:p>
          <a:p>
            <a:pPr marL="0" indent="0">
              <a:buNone/>
            </a:pPr>
            <a:endParaRPr lang="en-US" dirty="0"/>
          </a:p>
          <a:p>
            <a:endParaRPr lang="en-US" dirty="0"/>
          </a:p>
        </p:txBody>
      </p:sp>
    </p:spTree>
    <p:extLst>
      <p:ext uri="{BB962C8B-B14F-4D97-AF65-F5344CB8AC3E}">
        <p14:creationId xmlns:p14="http://schemas.microsoft.com/office/powerpoint/2010/main" val="167873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60047-C7AA-094C-70AD-27E5AAAFEABA}"/>
              </a:ext>
            </a:extLst>
          </p:cNvPr>
          <p:cNvSpPr>
            <a:spLocks noGrp="1"/>
          </p:cNvSpPr>
          <p:nvPr>
            <p:ph type="title"/>
          </p:nvPr>
        </p:nvSpPr>
        <p:spPr>
          <a:xfrm>
            <a:off x="1066800" y="99220"/>
            <a:ext cx="10058400" cy="1325563"/>
          </a:xfrm>
        </p:spPr>
        <p:txBody>
          <a:bodyPr anchor="ctr">
            <a:normAutofit/>
          </a:bodyPr>
          <a:lstStyle/>
          <a:p>
            <a:r>
              <a:rPr lang="en-US" dirty="0"/>
              <a:t>Pathophysiology Cont.</a:t>
            </a:r>
          </a:p>
        </p:txBody>
      </p:sp>
      <p:sp>
        <p:nvSpPr>
          <p:cNvPr id="3" name="Content Placeholder 2">
            <a:extLst>
              <a:ext uri="{FF2B5EF4-FFF2-40B4-BE49-F238E27FC236}">
                <a16:creationId xmlns:a16="http://schemas.microsoft.com/office/drawing/2014/main" id="{E7EDF85D-47FE-3902-BCE1-C67355F97886}"/>
              </a:ext>
            </a:extLst>
          </p:cNvPr>
          <p:cNvSpPr>
            <a:spLocks noGrp="1"/>
          </p:cNvSpPr>
          <p:nvPr>
            <p:ph sz="half" idx="1"/>
          </p:nvPr>
        </p:nvSpPr>
        <p:spPr>
          <a:xfrm>
            <a:off x="1066800" y="1825624"/>
            <a:ext cx="4800600" cy="4575175"/>
          </a:xfrm>
        </p:spPr>
        <p:txBody>
          <a:bodyPr>
            <a:normAutofit/>
          </a:bodyPr>
          <a:lstStyle/>
          <a:p>
            <a:r>
              <a:rPr lang="en-US" dirty="0"/>
              <a:t>The injury to the soft tissues, muscles, and nerves can be due to the primary direct effect of the trauma or ischemia related to compression.  In addition to direct muscle injury, after the release of the compressive force, severe crush injury results in swelling in the affected areas, with possible muscle necrosis and neurologic dysfunction.  </a:t>
            </a:r>
          </a:p>
          <a:p>
            <a:endParaRPr lang="en-US" dirty="0"/>
          </a:p>
        </p:txBody>
      </p:sp>
      <p:pic>
        <p:nvPicPr>
          <p:cNvPr id="4" name="Picture 3" descr="Image of a victim under a tractor and fifre fighter kneeling by to help.">
            <a:extLst>
              <a:ext uri="{FF2B5EF4-FFF2-40B4-BE49-F238E27FC236}">
                <a16:creationId xmlns:a16="http://schemas.microsoft.com/office/drawing/2014/main" id="{F994CBF9-6C7E-A3D3-379D-91A387F5C3D5}"/>
              </a:ext>
            </a:extLst>
          </p:cNvPr>
          <p:cNvPicPr>
            <a:picLocks noChangeAspect="1"/>
          </p:cNvPicPr>
          <p:nvPr/>
        </p:nvPicPr>
        <p:blipFill>
          <a:blip r:embed="rId2"/>
          <a:srcRect l="13203" r="19959" b="1"/>
          <a:stretch/>
        </p:blipFill>
        <p:spPr>
          <a:xfrm>
            <a:off x="6324600" y="1825624"/>
            <a:ext cx="4800600" cy="4575175"/>
          </a:xfrm>
          <a:prstGeom prst="rect">
            <a:avLst/>
          </a:prstGeom>
          <a:noFill/>
        </p:spPr>
      </p:pic>
    </p:spTree>
    <p:extLst>
      <p:ext uri="{BB962C8B-B14F-4D97-AF65-F5344CB8AC3E}">
        <p14:creationId xmlns:p14="http://schemas.microsoft.com/office/powerpoint/2010/main" val="296274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Sequela</a:t>
            </a:r>
          </a:p>
        </p:txBody>
      </p:sp>
      <p:sp>
        <p:nvSpPr>
          <p:cNvPr id="3" name="Content Placeholder 2"/>
          <p:cNvSpPr>
            <a:spLocks noGrp="1"/>
          </p:cNvSpPr>
          <p:nvPr>
            <p:ph sz="half" idx="1"/>
          </p:nvPr>
        </p:nvSpPr>
        <p:spPr/>
        <p:txBody>
          <a:bodyPr/>
          <a:lstStyle/>
          <a:p>
            <a:r>
              <a:rPr lang="en-US" dirty="0"/>
              <a:t>Crush Injury: Result of physical trauma from prolonged compression of the torso, limb(s) or other parts of the body. </a:t>
            </a:r>
          </a:p>
          <a:p>
            <a:r>
              <a:rPr lang="en-US" dirty="0"/>
              <a:t>Crush Syndrome: The systemic manifestations resulting from crush injury, which can result in organ dysfunction; predominantly AKI, but multisystem injury can occur.    </a:t>
            </a:r>
          </a:p>
        </p:txBody>
      </p:sp>
      <p:graphicFrame>
        <p:nvGraphicFramePr>
          <p:cNvPr id="7" name="Content Placeholder 6" descr="Segmented process showing 3 tasks arranged one below the other with downward pointing arrows to indicate progression from first task to second task and second task to third task. Placeholder text for task description   present under each group."/>
          <p:cNvGraphicFramePr>
            <a:graphicFrameLocks noGrp="1"/>
          </p:cNvGraphicFramePr>
          <p:nvPr>
            <p:ph sz="half" idx="2"/>
            <p:extLst>
              <p:ext uri="{D42A27DB-BD31-4B8C-83A1-F6EECF244321}">
                <p14:modId xmlns:p14="http://schemas.microsoft.com/office/powerpoint/2010/main" val="86382721"/>
              </p:ext>
            </p:extLst>
          </p:nvPr>
        </p:nvGraphicFramePr>
        <p:xfrm>
          <a:off x="6324600" y="1825625"/>
          <a:ext cx="4800600" cy="457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5C4E-06C1-D514-FEED-918A2C1BF77A}"/>
              </a:ext>
            </a:extLst>
          </p:cNvPr>
          <p:cNvSpPr>
            <a:spLocks noGrp="1"/>
          </p:cNvSpPr>
          <p:nvPr>
            <p:ph type="title"/>
          </p:nvPr>
        </p:nvSpPr>
        <p:spPr>
          <a:xfrm>
            <a:off x="1066800" y="99220"/>
            <a:ext cx="10058400" cy="1325563"/>
          </a:xfrm>
        </p:spPr>
        <p:txBody>
          <a:bodyPr anchor="ctr">
            <a:normAutofit/>
          </a:bodyPr>
          <a:lstStyle/>
          <a:p>
            <a:r>
              <a:rPr lang="en-US" dirty="0"/>
              <a:t>Assessment</a:t>
            </a:r>
          </a:p>
        </p:txBody>
      </p:sp>
      <p:pic>
        <p:nvPicPr>
          <p:cNvPr id="5" name="Picture 4" descr="Image of someone trapped in rubble. ">
            <a:extLst>
              <a:ext uri="{FF2B5EF4-FFF2-40B4-BE49-F238E27FC236}">
                <a16:creationId xmlns:a16="http://schemas.microsoft.com/office/drawing/2014/main" id="{6CCA82FE-4C9C-65D8-0807-CE2EFE55A07F}"/>
              </a:ext>
            </a:extLst>
          </p:cNvPr>
          <p:cNvPicPr>
            <a:picLocks noChangeAspect="1"/>
          </p:cNvPicPr>
          <p:nvPr/>
        </p:nvPicPr>
        <p:blipFill>
          <a:blip r:embed="rId2"/>
          <a:srcRect l="5354" r="21198" b="1"/>
          <a:stretch/>
        </p:blipFill>
        <p:spPr>
          <a:xfrm>
            <a:off x="1066800" y="1825624"/>
            <a:ext cx="4800600" cy="4575175"/>
          </a:xfrm>
          <a:prstGeom prst="rect">
            <a:avLst/>
          </a:prstGeom>
          <a:noFill/>
        </p:spPr>
      </p:pic>
      <p:sp>
        <p:nvSpPr>
          <p:cNvPr id="3" name="Content Placeholder 2">
            <a:extLst>
              <a:ext uri="{FF2B5EF4-FFF2-40B4-BE49-F238E27FC236}">
                <a16:creationId xmlns:a16="http://schemas.microsoft.com/office/drawing/2014/main" id="{F687D21D-CB28-4ECA-AC77-7E8E96F1DDEE}"/>
              </a:ext>
            </a:extLst>
          </p:cNvPr>
          <p:cNvSpPr>
            <a:spLocks noGrp="1"/>
          </p:cNvSpPr>
          <p:nvPr>
            <p:ph sz="half" idx="2"/>
          </p:nvPr>
        </p:nvSpPr>
        <p:spPr>
          <a:xfrm>
            <a:off x="6324600" y="1825624"/>
            <a:ext cx="4800600" cy="4575175"/>
          </a:xfrm>
        </p:spPr>
        <p:txBody>
          <a:bodyPr>
            <a:normAutofit/>
          </a:bodyPr>
          <a:lstStyle/>
          <a:p>
            <a:r>
              <a:rPr lang="en-US" dirty="0"/>
              <a:t>Scene Safety</a:t>
            </a:r>
          </a:p>
          <a:p>
            <a:r>
              <a:rPr lang="en-US" dirty="0"/>
              <a:t>Primary Assessment</a:t>
            </a:r>
          </a:p>
          <a:p>
            <a:r>
              <a:rPr lang="en-US" dirty="0"/>
              <a:t>IV Access</a:t>
            </a:r>
          </a:p>
          <a:p>
            <a:r>
              <a:rPr lang="en-US" dirty="0">
                <a:highlight>
                  <a:srgbClr val="FFFF00"/>
                </a:highlight>
              </a:rPr>
              <a:t>Early ACTIVATION of the HERT TEAM </a:t>
            </a:r>
            <a:r>
              <a:rPr lang="en-US">
                <a:highlight>
                  <a:srgbClr val="FFFF00"/>
                </a:highlight>
              </a:rPr>
              <a:t>through COMM. </a:t>
            </a:r>
            <a:r>
              <a:rPr lang="en-US" dirty="0">
                <a:highlight>
                  <a:srgbClr val="FFFF00"/>
                </a:highlight>
              </a:rPr>
              <a:t>Center enables resource preparation, with the option to cancel at any time.</a:t>
            </a:r>
          </a:p>
          <a:p>
            <a:endParaRPr lang="en-US" dirty="0">
              <a:highlight>
                <a:srgbClr val="FFFF00"/>
              </a:highlight>
            </a:endParaRPr>
          </a:p>
          <a:p>
            <a:pPr marL="0" indent="0">
              <a:buNone/>
            </a:pP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222500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6924-591B-FDFB-6FE0-25F1EE19F705}"/>
              </a:ext>
            </a:extLst>
          </p:cNvPr>
          <p:cNvSpPr>
            <a:spLocks noGrp="1"/>
          </p:cNvSpPr>
          <p:nvPr>
            <p:ph type="title"/>
          </p:nvPr>
        </p:nvSpPr>
        <p:spPr>
          <a:xfrm>
            <a:off x="1066800" y="99220"/>
            <a:ext cx="10058400" cy="1325563"/>
          </a:xfrm>
        </p:spPr>
        <p:txBody>
          <a:bodyPr anchor="ctr">
            <a:normAutofit/>
          </a:bodyPr>
          <a:lstStyle/>
          <a:p>
            <a:r>
              <a:rPr lang="en-US" dirty="0"/>
              <a:t>Potassium Release</a:t>
            </a:r>
          </a:p>
        </p:txBody>
      </p:sp>
      <p:sp>
        <p:nvSpPr>
          <p:cNvPr id="3" name="Content Placeholder 2">
            <a:extLst>
              <a:ext uri="{FF2B5EF4-FFF2-40B4-BE49-F238E27FC236}">
                <a16:creationId xmlns:a16="http://schemas.microsoft.com/office/drawing/2014/main" id="{7FDB565A-F15E-E2D0-D36F-233CA874F5A1}"/>
              </a:ext>
            </a:extLst>
          </p:cNvPr>
          <p:cNvSpPr>
            <a:spLocks noGrp="1"/>
          </p:cNvSpPr>
          <p:nvPr>
            <p:ph sz="half" idx="1"/>
          </p:nvPr>
        </p:nvSpPr>
        <p:spPr>
          <a:xfrm>
            <a:off x="1066800" y="1825624"/>
            <a:ext cx="4800600" cy="4575175"/>
          </a:xfrm>
        </p:spPr>
        <p:txBody>
          <a:bodyPr>
            <a:normAutofit/>
          </a:bodyPr>
          <a:lstStyle/>
          <a:p>
            <a:r>
              <a:rPr lang="en-US" b="0" i="0" dirty="0">
                <a:effectLst/>
              </a:rPr>
              <a:t>The release of potassium from injured and necrotic muscles and other tissues can lead to a rapid onset of hyperkalemia and ventricular fibrillation. </a:t>
            </a:r>
          </a:p>
          <a:p>
            <a:r>
              <a:rPr lang="en-US" dirty="0"/>
              <a:t>The larger the mass crushed, the greater the likelihood of severe rhabdomyolysis and renal failure, increasing the risk of hyperkalemia.</a:t>
            </a:r>
            <a:br>
              <a:rPr lang="en-US" b="0" i="0" dirty="0">
                <a:effectLst/>
              </a:rPr>
            </a:br>
            <a:endParaRPr lang="en-US" dirty="0"/>
          </a:p>
        </p:txBody>
      </p:sp>
      <p:pic>
        <p:nvPicPr>
          <p:cNvPr id="4" name="Picture 3" descr="Image of an EKG with peaked T waves representing elevated potassium. ">
            <a:extLst>
              <a:ext uri="{FF2B5EF4-FFF2-40B4-BE49-F238E27FC236}">
                <a16:creationId xmlns:a16="http://schemas.microsoft.com/office/drawing/2014/main" id="{9BB9B15E-03C5-9648-F4C8-E49DE5494EF3}"/>
              </a:ext>
            </a:extLst>
          </p:cNvPr>
          <p:cNvPicPr>
            <a:picLocks noChangeAspect="1"/>
          </p:cNvPicPr>
          <p:nvPr/>
        </p:nvPicPr>
        <p:blipFill>
          <a:blip r:embed="rId2"/>
          <a:stretch>
            <a:fillRect/>
          </a:stretch>
        </p:blipFill>
        <p:spPr>
          <a:xfrm>
            <a:off x="6248400" y="2286000"/>
            <a:ext cx="5426759" cy="3200400"/>
          </a:xfrm>
          <a:prstGeom prst="rect">
            <a:avLst/>
          </a:prstGeom>
          <a:noFill/>
        </p:spPr>
      </p:pic>
    </p:spTree>
    <p:extLst>
      <p:ext uri="{BB962C8B-B14F-4D97-AF65-F5344CB8AC3E}">
        <p14:creationId xmlns:p14="http://schemas.microsoft.com/office/powerpoint/2010/main" val="174054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image titled 'Normal' at the top, showing a typical ECG waveform with P wave (yellow), QRS complex (blue), and T wave (pink) labeled. Below this, a section titled 'Increasing severity of hyperkalemia' illustrates three ECG strips. The first hyperkalemia strip shows 'Peaked T wave,' with the T wave appearing tall and narrow. The second hyperkalemia strip shows 'Wide PR interval, Wide QRS duration, Peaked T wave,' where the interval between the P and R waves is elongated, the QRS complex is broad, and the T wave remains peaked. The third and most severe hyperkalemia strip shows 'Loss of P wave, Sinusoidal wave,' displaying a very wide, undulating waveform with no discernible P waves and a merged QRS-T complex resembling a sine wave.">
            <a:extLst>
              <a:ext uri="{FF2B5EF4-FFF2-40B4-BE49-F238E27FC236}">
                <a16:creationId xmlns:a16="http://schemas.microsoft.com/office/drawing/2014/main" id="{63D48F53-A05E-CBD9-2637-87C75ED543C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886199" y="990600"/>
            <a:ext cx="4305417" cy="5516317"/>
          </a:xfrm>
          <a:prstGeom prst="rect">
            <a:avLst/>
          </a:prstGeom>
        </p:spPr>
      </p:pic>
      <p:sp>
        <p:nvSpPr>
          <p:cNvPr id="2" name="Title 1">
            <a:extLst>
              <a:ext uri="{FF2B5EF4-FFF2-40B4-BE49-F238E27FC236}">
                <a16:creationId xmlns:a16="http://schemas.microsoft.com/office/drawing/2014/main" id="{8EAFCEE1-4C64-F64D-0D69-E1442A3AEE34}"/>
              </a:ext>
              <a:ext uri="{C183D7F6-B498-43B3-948B-1728B52AA6E4}">
                <adec:decorative xmlns:adec="http://schemas.microsoft.com/office/drawing/2017/decorative" val="1"/>
              </a:ext>
            </a:extLst>
          </p:cNvPr>
          <p:cNvSpPr>
            <a:spLocks noGrp="1"/>
          </p:cNvSpPr>
          <p:nvPr>
            <p:ph type="title"/>
          </p:nvPr>
        </p:nvSpPr>
        <p:spPr>
          <a:xfrm>
            <a:off x="2362200" y="76200"/>
            <a:ext cx="8305800" cy="914400"/>
          </a:xfrm>
        </p:spPr>
        <p:txBody>
          <a:bodyPr>
            <a:normAutofit/>
          </a:bodyPr>
          <a:lstStyle/>
          <a:p>
            <a:r>
              <a:rPr lang="en-US" sz="4800" dirty="0"/>
              <a:t>Hyperkalemia Progression</a:t>
            </a:r>
          </a:p>
        </p:txBody>
      </p:sp>
      <p:sp>
        <p:nvSpPr>
          <p:cNvPr id="3" name="Rectangle 2">
            <a:extLst>
              <a:ext uri="{FF2B5EF4-FFF2-40B4-BE49-F238E27FC236}">
                <a16:creationId xmlns:a16="http://schemas.microsoft.com/office/drawing/2014/main" id="{2CB09FA7-F1D2-3C17-29F6-AF192DAEA71E}"/>
              </a:ext>
            </a:extLst>
          </p:cNvPr>
          <p:cNvSpPr/>
          <p:nvPr/>
        </p:nvSpPr>
        <p:spPr>
          <a:xfrm>
            <a:off x="3905248" y="2667000"/>
            <a:ext cx="4267317" cy="609600"/>
          </a:xfrm>
          <a:prstGeom prst="rect">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Increasing severity of hyperkalemia</a:t>
            </a:r>
          </a:p>
        </p:txBody>
      </p:sp>
    </p:spTree>
    <p:extLst>
      <p:ext uri="{BB962C8B-B14F-4D97-AF65-F5344CB8AC3E}">
        <p14:creationId xmlns:p14="http://schemas.microsoft.com/office/powerpoint/2010/main" val="353771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12-lead ECG tracing showing various waveforms across different leads. The rhythm appears irregular and chaotic in some leads, particularly V1 and V2, with wide, bizarre QRS complexes and an absence of clear P waves, suggesting a ventricular arrhythmia. Some leads show very rapid, disorganized electrical activity. The bottom strip, labeled V5, appears to show fine ventricular fibrillation or a highly disorganized rhythm.">
            <a:extLst>
              <a:ext uri="{FF2B5EF4-FFF2-40B4-BE49-F238E27FC236}">
                <a16:creationId xmlns:a16="http://schemas.microsoft.com/office/drawing/2014/main" id="{8F2C833A-1E00-7E79-12EB-FBFB6452BA0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037783" y="1318918"/>
            <a:ext cx="8116433" cy="4220164"/>
          </a:xfrm>
          <a:prstGeom prst="rect">
            <a:avLst/>
          </a:prstGeom>
        </p:spPr>
      </p:pic>
      <p:sp>
        <p:nvSpPr>
          <p:cNvPr id="2" name="Title 1">
            <a:extLst>
              <a:ext uri="{FF2B5EF4-FFF2-40B4-BE49-F238E27FC236}">
                <a16:creationId xmlns:a16="http://schemas.microsoft.com/office/drawing/2014/main" id="{ED2F9DD4-7AD5-35B2-5022-B86C78ED759B}"/>
              </a:ext>
              <a:ext uri="{C183D7F6-B498-43B3-948B-1728B52AA6E4}">
                <adec:decorative xmlns:adec="http://schemas.microsoft.com/office/drawing/2017/decorative" val="1"/>
              </a:ext>
            </a:extLst>
          </p:cNvPr>
          <p:cNvSpPr>
            <a:spLocks noGrp="1"/>
          </p:cNvSpPr>
          <p:nvPr>
            <p:ph type="title"/>
          </p:nvPr>
        </p:nvSpPr>
        <p:spPr>
          <a:xfrm>
            <a:off x="2438400" y="0"/>
            <a:ext cx="8153400" cy="1043780"/>
          </a:xfrm>
        </p:spPr>
        <p:txBody>
          <a:bodyPr/>
          <a:lstStyle/>
          <a:p>
            <a:r>
              <a:rPr lang="en-US" dirty="0"/>
              <a:t>EKG w/ Peaked T waves</a:t>
            </a:r>
          </a:p>
        </p:txBody>
      </p:sp>
    </p:spTree>
    <p:extLst>
      <p:ext uri="{BB962C8B-B14F-4D97-AF65-F5344CB8AC3E}">
        <p14:creationId xmlns:p14="http://schemas.microsoft.com/office/powerpoint/2010/main" val="292180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65A32-72F2-7AB2-EE61-ECDEE8C38BFE}"/>
              </a:ext>
            </a:extLst>
          </p:cNvPr>
          <p:cNvSpPr>
            <a:spLocks noGrp="1"/>
          </p:cNvSpPr>
          <p:nvPr>
            <p:ph type="title"/>
          </p:nvPr>
        </p:nvSpPr>
        <p:spPr/>
        <p:txBody>
          <a:bodyPr/>
          <a:lstStyle/>
          <a:p>
            <a:r>
              <a:rPr lang="en-US" dirty="0"/>
              <a:t>Trauma Protocol #14090</a:t>
            </a:r>
          </a:p>
        </p:txBody>
      </p:sp>
      <p:sp>
        <p:nvSpPr>
          <p:cNvPr id="3" name="Content Placeholder 2">
            <a:extLst>
              <a:ext uri="{FF2B5EF4-FFF2-40B4-BE49-F238E27FC236}">
                <a16:creationId xmlns:a16="http://schemas.microsoft.com/office/drawing/2014/main" id="{5F55E0C3-69D1-DD49-322D-CB01B2C12565}"/>
              </a:ext>
            </a:extLst>
          </p:cNvPr>
          <p:cNvSpPr>
            <a:spLocks noGrp="1"/>
          </p:cNvSpPr>
          <p:nvPr>
            <p:ph idx="1"/>
          </p:nvPr>
        </p:nvSpPr>
        <p:spPr>
          <a:xfrm>
            <a:off x="457200" y="1828799"/>
            <a:ext cx="10210800" cy="4572001"/>
          </a:xfrm>
        </p:spPr>
        <p:txBody>
          <a:bodyPr>
            <a:normAutofit/>
          </a:bodyPr>
          <a:lstStyle/>
          <a:p>
            <a:r>
              <a:rPr lang="en-US" dirty="0"/>
              <a:t>Crush Injuries with suspected hyperkalemia (entrapment greater than 4 hours and/or abnormal EKG findings- peaked “T” waves, absent “P” waves and widened QRS:</a:t>
            </a:r>
          </a:p>
          <a:p>
            <a:endParaRPr lang="en-US" dirty="0"/>
          </a:p>
          <a:p>
            <a:pPr lvl="1"/>
            <a:r>
              <a:rPr lang="en-US" dirty="0"/>
              <a:t>Establish IV/IO, administer 500 ml bolus, May repeat one (1) time to a maximum of 1000 ml. </a:t>
            </a:r>
          </a:p>
          <a:p>
            <a:pPr lvl="1"/>
            <a:r>
              <a:rPr lang="en-US" dirty="0"/>
              <a:t>Albuterol per ICEMA Reference #11010-Medication-Standard Orders</a:t>
            </a:r>
          </a:p>
          <a:p>
            <a:pPr lvl="1"/>
            <a:r>
              <a:rPr lang="en-US" dirty="0"/>
              <a:t>Calcium Chloride per ICEMA Reference #11010-Medication-Standard Orders</a:t>
            </a:r>
          </a:p>
          <a:p>
            <a:pPr lvl="1"/>
            <a:r>
              <a:rPr lang="en-US" dirty="0"/>
              <a:t>Sodium Bicarbonate per ICEMA Reference #11010-Medication-Standard Orders</a:t>
            </a:r>
          </a:p>
        </p:txBody>
      </p:sp>
      <p:pic>
        <p:nvPicPr>
          <p:cNvPr id="4" name="Picture 3" descr="The ICEMA logo, a caduceus in a circle. ">
            <a:extLst>
              <a:ext uri="{FF2B5EF4-FFF2-40B4-BE49-F238E27FC236}">
                <a16:creationId xmlns:a16="http://schemas.microsoft.com/office/drawing/2014/main" id="{E27B87DC-18F9-C06E-0570-ED354A19FB12}"/>
              </a:ext>
            </a:extLst>
          </p:cNvPr>
          <p:cNvPicPr>
            <a:picLocks noChangeAspect="1"/>
          </p:cNvPicPr>
          <p:nvPr/>
        </p:nvPicPr>
        <p:blipFill>
          <a:blip r:embed="rId2"/>
          <a:srcRect l="13043" t="4177" r="17391" b="33169"/>
          <a:stretch>
            <a:fillRect/>
          </a:stretch>
        </p:blipFill>
        <p:spPr>
          <a:xfrm>
            <a:off x="9829800" y="2743200"/>
            <a:ext cx="1788160" cy="1676401"/>
          </a:xfrm>
          <a:prstGeom prst="rect">
            <a:avLst/>
          </a:prstGeom>
        </p:spPr>
      </p:pic>
    </p:spTree>
    <p:extLst>
      <p:ext uri="{BB962C8B-B14F-4D97-AF65-F5344CB8AC3E}">
        <p14:creationId xmlns:p14="http://schemas.microsoft.com/office/powerpoint/2010/main" val="272044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FA36-4A3B-9B6A-B712-5665659DB354}"/>
              </a:ext>
            </a:extLst>
          </p:cNvPr>
          <p:cNvSpPr>
            <a:spLocks noGrp="1"/>
          </p:cNvSpPr>
          <p:nvPr>
            <p:ph type="title"/>
          </p:nvPr>
        </p:nvSpPr>
        <p:spPr>
          <a:xfrm>
            <a:off x="1066800" y="99220"/>
            <a:ext cx="10058400" cy="1325563"/>
          </a:xfrm>
        </p:spPr>
        <p:txBody>
          <a:bodyPr anchor="ctr">
            <a:normAutofit/>
          </a:bodyPr>
          <a:lstStyle/>
          <a:p>
            <a:r>
              <a:rPr lang="en-US" dirty="0"/>
              <a:t>Normal Saline</a:t>
            </a:r>
          </a:p>
        </p:txBody>
      </p:sp>
      <p:sp>
        <p:nvSpPr>
          <p:cNvPr id="3" name="Content Placeholder 2">
            <a:extLst>
              <a:ext uri="{FF2B5EF4-FFF2-40B4-BE49-F238E27FC236}">
                <a16:creationId xmlns:a16="http://schemas.microsoft.com/office/drawing/2014/main" id="{B9DA8E80-DB78-C8F7-7800-A6BDB0C19AB4}"/>
              </a:ext>
            </a:extLst>
          </p:cNvPr>
          <p:cNvSpPr>
            <a:spLocks noGrp="1"/>
          </p:cNvSpPr>
          <p:nvPr>
            <p:ph sz="half" idx="1"/>
          </p:nvPr>
        </p:nvSpPr>
        <p:spPr>
          <a:xfrm>
            <a:off x="1066800" y="1825624"/>
            <a:ext cx="4800600" cy="4575175"/>
          </a:xfrm>
        </p:spPr>
        <p:txBody>
          <a:bodyPr>
            <a:normAutofit/>
          </a:bodyPr>
          <a:lstStyle/>
          <a:p>
            <a:r>
              <a:rPr lang="en-US" dirty="0"/>
              <a:t>Dose: 500mls, may repeat 1 time to a maximum of 1000ml.</a:t>
            </a:r>
          </a:p>
          <a:p>
            <a:r>
              <a:rPr lang="en-US" dirty="0"/>
              <a:t>Route: IV</a:t>
            </a:r>
          </a:p>
          <a:p>
            <a:r>
              <a:rPr lang="en-US" dirty="0"/>
              <a:t>Reason: Large volume resuscitation can prevent secondary renal failure and death. </a:t>
            </a:r>
          </a:p>
          <a:p>
            <a:r>
              <a:rPr lang="en-US" dirty="0"/>
              <a:t>Pearls: IV hydration should begin prior to extrication whenever possible.</a:t>
            </a:r>
          </a:p>
        </p:txBody>
      </p:sp>
      <p:pic>
        <p:nvPicPr>
          <p:cNvPr id="5" name="Picture 4" descr="An arm with a tourniquate on it with an IV being started. ">
            <a:extLst>
              <a:ext uri="{FF2B5EF4-FFF2-40B4-BE49-F238E27FC236}">
                <a16:creationId xmlns:a16="http://schemas.microsoft.com/office/drawing/2014/main" id="{10583EA1-4C76-E8BF-F2FE-FF50C61C97A9}"/>
              </a:ext>
            </a:extLst>
          </p:cNvPr>
          <p:cNvPicPr>
            <a:picLocks noChangeAspect="1"/>
          </p:cNvPicPr>
          <p:nvPr/>
        </p:nvPicPr>
        <p:blipFill>
          <a:blip r:embed="rId2"/>
          <a:srcRect r="30176"/>
          <a:stretch/>
        </p:blipFill>
        <p:spPr>
          <a:xfrm>
            <a:off x="6324600" y="1825624"/>
            <a:ext cx="4800600" cy="4575175"/>
          </a:xfrm>
          <a:prstGeom prst="rect">
            <a:avLst/>
          </a:prstGeom>
          <a:noFill/>
        </p:spPr>
      </p:pic>
    </p:spTree>
    <p:extLst>
      <p:ext uri="{BB962C8B-B14F-4D97-AF65-F5344CB8AC3E}">
        <p14:creationId xmlns:p14="http://schemas.microsoft.com/office/powerpoint/2010/main" val="340308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DC6B-6D0C-DD3B-7670-4263C164BFFD}"/>
              </a:ext>
            </a:extLst>
          </p:cNvPr>
          <p:cNvSpPr>
            <a:spLocks noGrp="1"/>
          </p:cNvSpPr>
          <p:nvPr>
            <p:ph type="title"/>
          </p:nvPr>
        </p:nvSpPr>
        <p:spPr>
          <a:xfrm>
            <a:off x="1066800" y="99220"/>
            <a:ext cx="10058400" cy="1325563"/>
          </a:xfrm>
        </p:spPr>
        <p:txBody>
          <a:bodyPr anchor="ctr">
            <a:normAutofit/>
          </a:bodyPr>
          <a:lstStyle/>
          <a:p>
            <a:r>
              <a:rPr lang="en-US" dirty="0"/>
              <a:t>Albuterol</a:t>
            </a:r>
          </a:p>
        </p:txBody>
      </p:sp>
      <p:sp>
        <p:nvSpPr>
          <p:cNvPr id="10" name="Text Placeholder 2">
            <a:extLst>
              <a:ext uri="{FF2B5EF4-FFF2-40B4-BE49-F238E27FC236}">
                <a16:creationId xmlns:a16="http://schemas.microsoft.com/office/drawing/2014/main" id="{05C508B1-73CE-CEC5-85FC-33C5BC6B316C}"/>
              </a:ext>
            </a:extLst>
          </p:cNvPr>
          <p:cNvSpPr>
            <a:spLocks noGrp="1"/>
          </p:cNvSpPr>
          <p:nvPr>
            <p:ph type="body" idx="1"/>
          </p:nvPr>
        </p:nvSpPr>
        <p:spPr>
          <a:xfrm>
            <a:off x="1066800" y="1828799"/>
            <a:ext cx="4800600" cy="762000"/>
          </a:xfrm>
        </p:spPr>
        <p:txBody>
          <a:bodyPr/>
          <a:lstStyle/>
          <a:p>
            <a:endParaRPr lang="en-US" dirty="0"/>
          </a:p>
        </p:txBody>
      </p:sp>
      <p:sp>
        <p:nvSpPr>
          <p:cNvPr id="3" name="Content Placeholder 2">
            <a:extLst>
              <a:ext uri="{FF2B5EF4-FFF2-40B4-BE49-F238E27FC236}">
                <a16:creationId xmlns:a16="http://schemas.microsoft.com/office/drawing/2014/main" id="{159E4294-4357-BDF0-C48D-8B94C0C949D2}"/>
              </a:ext>
            </a:extLst>
          </p:cNvPr>
          <p:cNvSpPr>
            <a:spLocks noGrp="1"/>
          </p:cNvSpPr>
          <p:nvPr>
            <p:ph sz="half" idx="2"/>
          </p:nvPr>
        </p:nvSpPr>
        <p:spPr>
          <a:xfrm>
            <a:off x="1066800" y="2590799"/>
            <a:ext cx="4800600" cy="3810033"/>
          </a:xfrm>
        </p:spPr>
        <p:txBody>
          <a:bodyPr>
            <a:normAutofit/>
          </a:bodyPr>
          <a:lstStyle/>
          <a:p>
            <a:r>
              <a:rPr lang="en-US" dirty="0"/>
              <a:t>Dose: 2.5mg, MR twice OR 7.5mg continuous</a:t>
            </a:r>
          </a:p>
          <a:p>
            <a:r>
              <a:rPr lang="en-US" dirty="0"/>
              <a:t>Route: Nebulized </a:t>
            </a:r>
          </a:p>
          <a:p>
            <a:r>
              <a:rPr lang="en-US" dirty="0"/>
              <a:t>Reason: Decreases extracellular K+ by shifting it from extracellular space into the intracellular space.  </a:t>
            </a:r>
          </a:p>
        </p:txBody>
      </p:sp>
      <p:sp>
        <p:nvSpPr>
          <p:cNvPr id="12" name="Text Placeholder 4">
            <a:extLst>
              <a:ext uri="{FF2B5EF4-FFF2-40B4-BE49-F238E27FC236}">
                <a16:creationId xmlns:a16="http://schemas.microsoft.com/office/drawing/2014/main" id="{D548AA6B-4E21-5119-4C91-E4D5E750EC61}"/>
              </a:ext>
            </a:extLst>
          </p:cNvPr>
          <p:cNvSpPr>
            <a:spLocks noGrp="1"/>
          </p:cNvSpPr>
          <p:nvPr>
            <p:ph type="body" sz="quarter" idx="3"/>
          </p:nvPr>
        </p:nvSpPr>
        <p:spPr>
          <a:xfrm>
            <a:off x="6324600" y="1828799"/>
            <a:ext cx="4800600" cy="762000"/>
          </a:xfrm>
        </p:spPr>
        <p:txBody>
          <a:bodyPr/>
          <a:lstStyle/>
          <a:p>
            <a:endParaRPr lang="en-US" dirty="0"/>
          </a:p>
        </p:txBody>
      </p:sp>
      <p:pic>
        <p:nvPicPr>
          <p:cNvPr id="5" name="Picture 4" descr="A box of albuterol. ">
            <a:extLst>
              <a:ext uri="{FF2B5EF4-FFF2-40B4-BE49-F238E27FC236}">
                <a16:creationId xmlns:a16="http://schemas.microsoft.com/office/drawing/2014/main" id="{1C383BAD-6ED0-AF8D-9D50-0BD11FE7E09B}"/>
              </a:ext>
            </a:extLst>
          </p:cNvPr>
          <p:cNvPicPr>
            <a:picLocks noChangeAspect="1"/>
          </p:cNvPicPr>
          <p:nvPr/>
        </p:nvPicPr>
        <p:blipFill>
          <a:blip r:embed="rId3"/>
          <a:stretch>
            <a:fillRect/>
          </a:stretch>
        </p:blipFill>
        <p:spPr>
          <a:xfrm>
            <a:off x="6324600" y="2665587"/>
            <a:ext cx="4800600" cy="3660456"/>
          </a:xfrm>
          <a:prstGeom prst="rect">
            <a:avLst/>
          </a:prstGeom>
          <a:noFill/>
        </p:spPr>
      </p:pic>
    </p:spTree>
    <p:extLst>
      <p:ext uri="{BB962C8B-B14F-4D97-AF65-F5344CB8AC3E}">
        <p14:creationId xmlns:p14="http://schemas.microsoft.com/office/powerpoint/2010/main" val="73442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A869-C35E-D63D-F468-DCB36B0004D4}"/>
              </a:ext>
            </a:extLst>
          </p:cNvPr>
          <p:cNvSpPr>
            <a:spLocks noGrp="1"/>
          </p:cNvSpPr>
          <p:nvPr>
            <p:ph type="title"/>
          </p:nvPr>
        </p:nvSpPr>
        <p:spPr/>
        <p:txBody>
          <a:bodyPr/>
          <a:lstStyle/>
          <a:p>
            <a:r>
              <a:rPr lang="en-US" dirty="0"/>
              <a:t>Calcium Chloride </a:t>
            </a:r>
          </a:p>
        </p:txBody>
      </p:sp>
      <p:sp>
        <p:nvSpPr>
          <p:cNvPr id="9" name="Content Placeholder 8">
            <a:extLst>
              <a:ext uri="{FF2B5EF4-FFF2-40B4-BE49-F238E27FC236}">
                <a16:creationId xmlns:a16="http://schemas.microsoft.com/office/drawing/2014/main" id="{789F0743-D396-0732-90A9-01E0A4222A2C}"/>
              </a:ext>
            </a:extLst>
          </p:cNvPr>
          <p:cNvSpPr>
            <a:spLocks noGrp="1"/>
          </p:cNvSpPr>
          <p:nvPr>
            <p:ph idx="1"/>
          </p:nvPr>
        </p:nvSpPr>
        <p:spPr/>
        <p:txBody>
          <a:bodyPr/>
          <a:lstStyle/>
          <a:p>
            <a:r>
              <a:rPr lang="en-US" dirty="0"/>
              <a:t>Dose: 1gm (10ml of a 10% solution)</a:t>
            </a:r>
          </a:p>
          <a:p>
            <a:r>
              <a:rPr lang="en-US" dirty="0"/>
              <a:t>Route: IV/IO (Never IM)</a:t>
            </a:r>
          </a:p>
          <a:p>
            <a:r>
              <a:rPr lang="en-US" dirty="0"/>
              <a:t>Reason: Reduces the cardiac arrhythmia effect of potassium.</a:t>
            </a:r>
          </a:p>
          <a:p>
            <a:r>
              <a:rPr lang="en-US" dirty="0"/>
              <a:t>Pearls:</a:t>
            </a:r>
          </a:p>
          <a:p>
            <a:pPr lvl="1"/>
            <a:r>
              <a:rPr lang="en-US" dirty="0"/>
              <a:t>Push slowly to avoid cardiac arrest.</a:t>
            </a:r>
          </a:p>
          <a:p>
            <a:pPr lvl="1"/>
            <a:r>
              <a:rPr lang="en-US" dirty="0"/>
              <a:t>Ensure patency of IV/IO, extravasation can occur</a:t>
            </a:r>
          </a:p>
          <a:p>
            <a:pPr lvl="1"/>
            <a:r>
              <a:rPr lang="en-US" dirty="0"/>
              <a:t>Do not administer solutions that are not clear/ have precipitate</a:t>
            </a:r>
          </a:p>
          <a:p>
            <a:endParaRPr lang="en-US" dirty="0"/>
          </a:p>
          <a:p>
            <a:pPr marL="0" indent="0">
              <a:buNone/>
            </a:pPr>
            <a:endParaRPr lang="en-US" dirty="0"/>
          </a:p>
        </p:txBody>
      </p:sp>
      <p:pic>
        <p:nvPicPr>
          <p:cNvPr id="11" name="Picture 10" descr="A box of calcium chloride. ">
            <a:extLst>
              <a:ext uri="{FF2B5EF4-FFF2-40B4-BE49-F238E27FC236}">
                <a16:creationId xmlns:a16="http://schemas.microsoft.com/office/drawing/2014/main" id="{ACC64576-1C3F-1F2E-0FC6-555721E49319}"/>
              </a:ext>
            </a:extLst>
          </p:cNvPr>
          <p:cNvPicPr>
            <a:picLocks noChangeAspect="1"/>
          </p:cNvPicPr>
          <p:nvPr/>
        </p:nvPicPr>
        <p:blipFill>
          <a:blip r:embed="rId2"/>
          <a:stretch>
            <a:fillRect/>
          </a:stretch>
        </p:blipFill>
        <p:spPr>
          <a:xfrm>
            <a:off x="9906000" y="2247899"/>
            <a:ext cx="2133600" cy="3733800"/>
          </a:xfrm>
          <a:prstGeom prst="rect">
            <a:avLst/>
          </a:prstGeom>
        </p:spPr>
      </p:pic>
    </p:spTree>
    <p:extLst>
      <p:ext uri="{BB962C8B-B14F-4D97-AF65-F5344CB8AC3E}">
        <p14:creationId xmlns:p14="http://schemas.microsoft.com/office/powerpoint/2010/main" val="104788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45F2-9B9E-0256-7197-99EE6002E510}"/>
              </a:ext>
              <a:ext uri="{C183D7F6-B498-43B3-948B-1728B52AA6E4}">
                <adec:decorative xmlns:adec="http://schemas.microsoft.com/office/drawing/2017/decorative" val="1"/>
              </a:ext>
            </a:extLst>
          </p:cNvPr>
          <p:cNvSpPr>
            <a:spLocks noGrp="1"/>
          </p:cNvSpPr>
          <p:nvPr>
            <p:ph type="title"/>
          </p:nvPr>
        </p:nvSpPr>
        <p:spPr/>
        <p:txBody>
          <a:bodyPr/>
          <a:lstStyle/>
          <a:p>
            <a:r>
              <a:rPr lang="en-US" dirty="0"/>
              <a:t>Sodium Bicarbonate</a:t>
            </a:r>
          </a:p>
        </p:txBody>
      </p:sp>
      <p:sp>
        <p:nvSpPr>
          <p:cNvPr id="3" name="Content Placeholder 2">
            <a:extLst>
              <a:ext uri="{FF2B5EF4-FFF2-40B4-BE49-F238E27FC236}">
                <a16:creationId xmlns:a16="http://schemas.microsoft.com/office/drawing/2014/main" id="{1ACC82EC-62FC-D94B-B093-07D2FC6B95C0}"/>
              </a:ext>
              <a:ext uri="{C183D7F6-B498-43B3-948B-1728B52AA6E4}">
                <adec:decorative xmlns:adec="http://schemas.microsoft.com/office/drawing/2017/decorative" val="1"/>
              </a:ext>
            </a:extLst>
          </p:cNvPr>
          <p:cNvSpPr>
            <a:spLocks noGrp="1"/>
          </p:cNvSpPr>
          <p:nvPr>
            <p:ph idx="1"/>
          </p:nvPr>
        </p:nvSpPr>
        <p:spPr/>
        <p:txBody>
          <a:bodyPr/>
          <a:lstStyle/>
          <a:p>
            <a:r>
              <a:rPr lang="en-US" dirty="0"/>
              <a:t>Dose: 50 mEq (50ml preload or 50ml single-dose vial</a:t>
            </a:r>
          </a:p>
          <a:p>
            <a:r>
              <a:rPr lang="en-US" dirty="0"/>
              <a:t>Route: IV/IO</a:t>
            </a:r>
          </a:p>
          <a:p>
            <a:r>
              <a:rPr lang="en-US" dirty="0"/>
              <a:t>Reason: Acts as an alkalinizing agent by releasing bicarbonate ions.  </a:t>
            </a:r>
          </a:p>
          <a:p>
            <a:r>
              <a:rPr lang="en-US" dirty="0"/>
              <a:t>Pearls: May be given rapidly, flush IV line after administration to prevent incompatible medication from precipitating.  </a:t>
            </a:r>
          </a:p>
        </p:txBody>
      </p:sp>
      <p:pic>
        <p:nvPicPr>
          <p:cNvPr id="5" name="Picture 4" descr="A yellow and white box of 8.4% Sodium Bicarbonate Injection, USP, 50 mEq (1 mEq/mL) in a 50 mL LifeShield Glass ABBOJECT Unit of Use Syringe. The box indicates it comes with a male luer lock adapter and 18-gauge protected needle, is 'Rx only,' and has a listed expiration date of 13MAR2017. The manufacturer is Hospira.">
            <a:extLst>
              <a:ext uri="{FF2B5EF4-FFF2-40B4-BE49-F238E27FC236}">
                <a16:creationId xmlns:a16="http://schemas.microsoft.com/office/drawing/2014/main" id="{CE2A635A-952E-A55E-D415-F112AA2BE6D0}"/>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9143" y="4258546"/>
            <a:ext cx="1638590" cy="2593358"/>
          </a:xfrm>
          <a:prstGeom prst="rect">
            <a:avLst/>
          </a:prstGeom>
        </p:spPr>
      </p:pic>
      <p:pic>
        <p:nvPicPr>
          <p:cNvPr id="7" name="Picture 6" descr="A clear glass vial with a yellow cap and a purple label, containing 8.4% Sodium Bicarbonate Injection, USP. The label states '50 mEq/50 mL (1 mEq/mL)' and 'For Intravenous Use Only, 50 mL Single Dose Vial.' It also has 'Rx Only' and the NDC number 51754-5001-1.">
            <a:extLst>
              <a:ext uri="{FF2B5EF4-FFF2-40B4-BE49-F238E27FC236}">
                <a16:creationId xmlns:a16="http://schemas.microsoft.com/office/drawing/2014/main" id="{4E7181CD-ECAB-25B3-B8A6-94D3147D244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777441" y="4264642"/>
            <a:ext cx="1414559" cy="2593358"/>
          </a:xfrm>
          <a:prstGeom prst="rect">
            <a:avLst/>
          </a:prstGeom>
        </p:spPr>
      </p:pic>
    </p:spTree>
    <p:extLst>
      <p:ext uri="{BB962C8B-B14F-4D97-AF65-F5344CB8AC3E}">
        <p14:creationId xmlns:p14="http://schemas.microsoft.com/office/powerpoint/2010/main" val="120195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2B498-17EE-1843-9213-5F1101FCC58D}"/>
              </a:ext>
            </a:extLst>
          </p:cNvPr>
          <p:cNvSpPr>
            <a:spLocks noGrp="1"/>
          </p:cNvSpPr>
          <p:nvPr>
            <p:ph type="title"/>
          </p:nvPr>
        </p:nvSpPr>
        <p:spPr/>
        <p:txBody>
          <a:bodyPr/>
          <a:lstStyle/>
          <a:p>
            <a:r>
              <a:rPr lang="en-US" dirty="0"/>
              <a:t>Policy # 11010 Medication-Standard Orders –Crush Injuries Treatment </a:t>
            </a:r>
          </a:p>
        </p:txBody>
      </p:sp>
      <p:pic>
        <p:nvPicPr>
          <p:cNvPr id="4" name="Content Placeholder 3" descr="A medical diagram illustrating the pathophysiology of rhabdomyolysis. At the top, a person is shown lying on their side with circles highlighting 'Prolonged pressure on the limbs' and 'Postural compression.' This leads to 'Ischemic injury' (shown with a compressed limb artery) and 'Stretch myopathy.' After 'Extrication and decompression,' both lead to 'Reperfusion injury.'&#10;&#10;Reperfusion injury, along with ischemic injury and stretch myopathy, contributes to 'Rhabdomyolysis' and 'Compartment syndrome.'&#10;&#10;The rhabdomyolysis section details muscle cell (myocyte) damage: 'Myocyte' cells are shown with arrows indicating influx of 'Na+ water' causing 'Swelling,' and 'Ca++' influx leading to 'Necrosis.' These processes release various substances into the bloodstream, indicated by upward arrows: K+ (potassium), Myoglobin, Lactate, CPK (creatine phosphokinase), P (phosphate), Uric acid, AST (aspartate aminotransferase), and Cytokines.&#10;&#10;These released substances then lead to 'Systemic deterioration' and ultimately 'Renal failure,' depicted in a green box at the top right.">
            <a:extLst>
              <a:ext uri="{FF2B5EF4-FFF2-40B4-BE49-F238E27FC236}">
                <a16:creationId xmlns:a16="http://schemas.microsoft.com/office/drawing/2014/main" id="{CEE54816-739A-4B32-E426-4E28A351BFB0}"/>
              </a:ext>
            </a:extLst>
          </p:cNvPr>
          <p:cNvPicPr>
            <a:picLocks noGrp="1" noChangeAspect="1"/>
          </p:cNvPicPr>
          <p:nvPr>
            <p:ph sz="half" idx="1"/>
          </p:nvPr>
        </p:nvPicPr>
        <p:blipFill>
          <a:blip r:embed="rId2"/>
          <a:stretch>
            <a:fillRect/>
          </a:stretch>
        </p:blipFill>
        <p:spPr>
          <a:xfrm>
            <a:off x="1143000" y="1825624"/>
            <a:ext cx="4633626" cy="4575175"/>
          </a:xfrm>
          <a:prstGeom prst="rect">
            <a:avLst/>
          </a:prstGeom>
        </p:spPr>
      </p:pic>
      <p:sp>
        <p:nvSpPr>
          <p:cNvPr id="5" name="Content Placeholder 4">
            <a:extLst>
              <a:ext uri="{FF2B5EF4-FFF2-40B4-BE49-F238E27FC236}">
                <a16:creationId xmlns:a16="http://schemas.microsoft.com/office/drawing/2014/main" id="{1E49CF3F-30AF-A219-53E4-9A685618AE3E}"/>
              </a:ext>
            </a:extLst>
          </p:cNvPr>
          <p:cNvSpPr>
            <a:spLocks noGrp="1"/>
          </p:cNvSpPr>
          <p:nvPr>
            <p:ph sz="half" idx="2"/>
          </p:nvPr>
        </p:nvSpPr>
        <p:spPr/>
        <p:txBody>
          <a:bodyPr/>
          <a:lstStyle/>
          <a:p>
            <a:r>
              <a:rPr lang="en-US" dirty="0"/>
              <a:t>Crush Injuries with Suspected Hyperkalemia (Prolonged entrapment and/or abnormal EKG findings): </a:t>
            </a:r>
          </a:p>
          <a:p>
            <a:r>
              <a:rPr lang="en-US" dirty="0"/>
              <a:t>Establish IV NS, administer 500 ml bolus. May repeat one (1) time to a maximum of 1000 ml.</a:t>
            </a:r>
          </a:p>
          <a:p>
            <a:r>
              <a:rPr lang="en-US" dirty="0"/>
              <a:t>Transport to appropriate hospital. </a:t>
            </a:r>
          </a:p>
          <a:p>
            <a:endParaRPr lang="en-US" dirty="0"/>
          </a:p>
        </p:txBody>
      </p:sp>
    </p:spTree>
    <p:extLst>
      <p:ext uri="{BB962C8B-B14F-4D97-AF65-F5344CB8AC3E}">
        <p14:creationId xmlns:p14="http://schemas.microsoft.com/office/powerpoint/2010/main" val="39250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5C9F78-0E97-8253-1105-A01FED2F0680}"/>
              </a:ext>
            </a:extLst>
          </p:cNvPr>
          <p:cNvSpPr>
            <a:spLocks noGrp="1"/>
          </p:cNvSpPr>
          <p:nvPr>
            <p:ph type="title"/>
          </p:nvPr>
        </p:nvSpPr>
        <p:spPr/>
        <p:txBody>
          <a:bodyPr/>
          <a:lstStyle/>
          <a:p>
            <a:r>
              <a:rPr lang="en-US" dirty="0"/>
              <a:t>Policy # 11010 Medication-Standard Orders –Crush Injuries Treatment 1</a:t>
            </a:r>
          </a:p>
        </p:txBody>
      </p:sp>
      <p:pic>
        <p:nvPicPr>
          <p:cNvPr id="7" name="Content Placeholder 6" descr="Heart organ with solid fill">
            <a:extLst>
              <a:ext uri="{FF2B5EF4-FFF2-40B4-BE49-F238E27FC236}">
                <a16:creationId xmlns:a16="http://schemas.microsoft.com/office/drawing/2014/main" id="{D7D73886-D613-546B-99F3-4E69278F6527}"/>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57200" y="1828800"/>
            <a:ext cx="838200" cy="838200"/>
          </a:xfrm>
        </p:spPr>
      </p:pic>
      <p:sp>
        <p:nvSpPr>
          <p:cNvPr id="10" name="Rectangle 9">
            <a:extLst>
              <a:ext uri="{FF2B5EF4-FFF2-40B4-BE49-F238E27FC236}">
                <a16:creationId xmlns:a16="http://schemas.microsoft.com/office/drawing/2014/main" id="{176B1DFA-7F4E-D7AD-6706-7449321EEAB9}"/>
              </a:ext>
            </a:extLst>
          </p:cNvPr>
          <p:cNvSpPr/>
          <p:nvPr/>
        </p:nvSpPr>
        <p:spPr>
          <a:xfrm>
            <a:off x="1447800" y="18288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Albuterol (Proventil) Aerosolized Solution – Adult (ALS)</a:t>
            </a:r>
          </a:p>
        </p:txBody>
      </p:sp>
      <p:sp>
        <p:nvSpPr>
          <p:cNvPr id="11" name="Rectangle 10">
            <a:extLst>
              <a:ext uri="{FF2B5EF4-FFF2-40B4-BE49-F238E27FC236}">
                <a16:creationId xmlns:a16="http://schemas.microsoft.com/office/drawing/2014/main" id="{681510E3-6FF3-F237-7864-A6A934BE85CC}"/>
              </a:ext>
            </a:extLst>
          </p:cNvPr>
          <p:cNvSpPr/>
          <p:nvPr/>
        </p:nvSpPr>
        <p:spPr>
          <a:xfrm>
            <a:off x="1447800" y="297815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For suspected hyperkalemia due to crush injury (Prolonged entrapment and/or abnormal EKG findings) – NO BASE HOSPITAL CONTACT REQUIRED.</a:t>
            </a:r>
          </a:p>
        </p:txBody>
      </p:sp>
      <p:pic>
        <p:nvPicPr>
          <p:cNvPr id="13" name="Graphic 12" descr="Stethoscope with solid fill">
            <a:extLst>
              <a:ext uri="{FF2B5EF4-FFF2-40B4-BE49-F238E27FC236}">
                <a16:creationId xmlns:a16="http://schemas.microsoft.com/office/drawing/2014/main" id="{81AE5B97-4001-355A-690E-9872F19E68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7200" y="2971800"/>
            <a:ext cx="914400" cy="914400"/>
          </a:xfrm>
          <a:prstGeom prst="rect">
            <a:avLst/>
          </a:prstGeom>
        </p:spPr>
      </p:pic>
      <p:sp>
        <p:nvSpPr>
          <p:cNvPr id="14" name="Rectangle 13">
            <a:extLst>
              <a:ext uri="{FF2B5EF4-FFF2-40B4-BE49-F238E27FC236}">
                <a16:creationId xmlns:a16="http://schemas.microsoft.com/office/drawing/2014/main" id="{9DB9E6A8-FF5B-2F84-3792-ECCF3B9EF8FF}"/>
              </a:ext>
            </a:extLst>
          </p:cNvPr>
          <p:cNvSpPr/>
          <p:nvPr/>
        </p:nvSpPr>
        <p:spPr>
          <a:xfrm>
            <a:off x="1447800" y="41148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Albuterol, 2.5 mg nebulized, may repeat two (2) times or continuous 7.5 mg nebulized</a:t>
            </a:r>
          </a:p>
        </p:txBody>
      </p:sp>
      <p:sp>
        <p:nvSpPr>
          <p:cNvPr id="15" name="Rectangle 14">
            <a:extLst>
              <a:ext uri="{FF2B5EF4-FFF2-40B4-BE49-F238E27FC236}">
                <a16:creationId xmlns:a16="http://schemas.microsoft.com/office/drawing/2014/main" id="{D3DA4CFA-8AB8-23C5-8921-4C23B6C939BD}"/>
              </a:ext>
            </a:extLst>
          </p:cNvPr>
          <p:cNvSpPr/>
          <p:nvPr/>
        </p:nvSpPr>
        <p:spPr>
          <a:xfrm>
            <a:off x="1447800" y="52578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Reference #14090</a:t>
            </a:r>
          </a:p>
        </p:txBody>
      </p:sp>
      <p:pic>
        <p:nvPicPr>
          <p:cNvPr id="17" name="Graphic 16" descr="Needle with solid fill">
            <a:extLst>
              <a:ext uri="{FF2B5EF4-FFF2-40B4-BE49-F238E27FC236}">
                <a16:creationId xmlns:a16="http://schemas.microsoft.com/office/drawing/2014/main" id="{B72C6301-A14A-B171-ABDA-DF4CE2A110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7200" y="4152900"/>
            <a:ext cx="914400" cy="914400"/>
          </a:xfrm>
          <a:prstGeom prst="rect">
            <a:avLst/>
          </a:prstGeom>
        </p:spPr>
      </p:pic>
      <p:pic>
        <p:nvPicPr>
          <p:cNvPr id="19" name="Graphic 18" descr="Books with solid fill">
            <a:extLst>
              <a:ext uri="{FF2B5EF4-FFF2-40B4-BE49-F238E27FC236}">
                <a16:creationId xmlns:a16="http://schemas.microsoft.com/office/drawing/2014/main" id="{01FE4208-62C6-F2D2-1FFD-7FC3D21CA5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7200" y="5334000"/>
            <a:ext cx="914400" cy="914400"/>
          </a:xfrm>
          <a:prstGeom prst="rect">
            <a:avLst/>
          </a:prstGeom>
        </p:spPr>
      </p:pic>
    </p:spTree>
    <p:extLst>
      <p:ext uri="{BB962C8B-B14F-4D97-AF65-F5344CB8AC3E}">
        <p14:creationId xmlns:p14="http://schemas.microsoft.com/office/powerpoint/2010/main" val="69672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E43A-1335-4930-64B0-51F94D4318F8}"/>
              </a:ext>
            </a:extLst>
          </p:cNvPr>
          <p:cNvSpPr>
            <a:spLocks noGrp="1"/>
          </p:cNvSpPr>
          <p:nvPr>
            <p:ph type="title"/>
          </p:nvPr>
        </p:nvSpPr>
        <p:spPr/>
        <p:txBody>
          <a:bodyPr/>
          <a:lstStyle/>
          <a:p>
            <a:r>
              <a:rPr lang="en-US" dirty="0"/>
              <a:t>Policy # 11010 Medication-Standard Orders –Crush Injuries Treatment 3</a:t>
            </a:r>
          </a:p>
        </p:txBody>
      </p:sp>
      <p:sp>
        <p:nvSpPr>
          <p:cNvPr id="6" name="Rectangle 5">
            <a:extLst>
              <a:ext uri="{FF2B5EF4-FFF2-40B4-BE49-F238E27FC236}">
                <a16:creationId xmlns:a16="http://schemas.microsoft.com/office/drawing/2014/main" id="{5D031C9A-A0FA-FADE-3528-E5F641D2D3CF}"/>
              </a:ext>
            </a:extLst>
          </p:cNvPr>
          <p:cNvSpPr/>
          <p:nvPr/>
        </p:nvSpPr>
        <p:spPr>
          <a:xfrm>
            <a:off x="1447800" y="18288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Sodium Bicarbonate – Adult (ALS)</a:t>
            </a:r>
          </a:p>
        </p:txBody>
      </p:sp>
      <p:sp>
        <p:nvSpPr>
          <p:cNvPr id="7" name="Rectangle 6">
            <a:extLst>
              <a:ext uri="{FF2B5EF4-FFF2-40B4-BE49-F238E27FC236}">
                <a16:creationId xmlns:a16="http://schemas.microsoft.com/office/drawing/2014/main" id="{7F1A830F-E882-7635-D5D9-8E249F4CD51B}"/>
              </a:ext>
            </a:extLst>
          </p:cNvPr>
          <p:cNvSpPr/>
          <p:nvPr/>
        </p:nvSpPr>
        <p:spPr>
          <a:xfrm>
            <a:off x="1447800" y="2971798"/>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For suspected hyperkalemia due to crash injury: (Prolonged entrapment and/or abnormal EKG findings)- NO BASE CONTACT REQUIRED. </a:t>
            </a:r>
          </a:p>
        </p:txBody>
      </p:sp>
      <p:sp>
        <p:nvSpPr>
          <p:cNvPr id="8" name="Rectangle 7">
            <a:extLst>
              <a:ext uri="{FF2B5EF4-FFF2-40B4-BE49-F238E27FC236}">
                <a16:creationId xmlns:a16="http://schemas.microsoft.com/office/drawing/2014/main" id="{4DF60425-BAF7-792F-DE9B-F700EC210C6E}"/>
              </a:ext>
            </a:extLst>
          </p:cNvPr>
          <p:cNvSpPr/>
          <p:nvPr/>
        </p:nvSpPr>
        <p:spPr>
          <a:xfrm>
            <a:off x="1447800" y="4089399"/>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Sodium Bicarbonate. 50mEq IV/IO 50cc Preload or 50cc single-dose vial</a:t>
            </a:r>
          </a:p>
        </p:txBody>
      </p:sp>
      <p:sp>
        <p:nvSpPr>
          <p:cNvPr id="9" name="Rectangle 8">
            <a:extLst>
              <a:ext uri="{FF2B5EF4-FFF2-40B4-BE49-F238E27FC236}">
                <a16:creationId xmlns:a16="http://schemas.microsoft.com/office/drawing/2014/main" id="{F731034F-827F-4ECF-64DE-B4150FBDF0E9}"/>
              </a:ext>
            </a:extLst>
          </p:cNvPr>
          <p:cNvSpPr/>
          <p:nvPr/>
        </p:nvSpPr>
        <p:spPr>
          <a:xfrm>
            <a:off x="1447800" y="51816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Reference #14090</a:t>
            </a:r>
          </a:p>
        </p:txBody>
      </p:sp>
      <p:pic>
        <p:nvPicPr>
          <p:cNvPr id="11" name="Graphic 10" descr="First aid kit with solid fill">
            <a:extLst>
              <a:ext uri="{FF2B5EF4-FFF2-40B4-BE49-F238E27FC236}">
                <a16:creationId xmlns:a16="http://schemas.microsoft.com/office/drawing/2014/main" id="{5FC6EE26-C63A-1AE5-F6B8-0A6326B791D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200" y="1828800"/>
            <a:ext cx="914400" cy="914400"/>
          </a:xfrm>
          <a:prstGeom prst="rect">
            <a:avLst/>
          </a:prstGeom>
        </p:spPr>
      </p:pic>
      <p:pic>
        <p:nvPicPr>
          <p:cNvPr id="12" name="Graphic 11" descr="Stethoscope with solid fill">
            <a:extLst>
              <a:ext uri="{FF2B5EF4-FFF2-40B4-BE49-F238E27FC236}">
                <a16:creationId xmlns:a16="http://schemas.microsoft.com/office/drawing/2014/main" id="{C0DA1194-8357-ED1E-3261-F803B8517F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7200" y="2971800"/>
            <a:ext cx="914400" cy="914400"/>
          </a:xfrm>
          <a:prstGeom prst="rect">
            <a:avLst/>
          </a:prstGeom>
        </p:spPr>
      </p:pic>
      <p:pic>
        <p:nvPicPr>
          <p:cNvPr id="13" name="Graphic 12" descr="Needle with solid fill">
            <a:extLst>
              <a:ext uri="{FF2B5EF4-FFF2-40B4-BE49-F238E27FC236}">
                <a16:creationId xmlns:a16="http://schemas.microsoft.com/office/drawing/2014/main" id="{5396B41E-0917-6C49-A5E6-9C4FC44307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7200" y="4152900"/>
            <a:ext cx="914400" cy="914400"/>
          </a:xfrm>
          <a:prstGeom prst="rect">
            <a:avLst/>
          </a:prstGeom>
        </p:spPr>
      </p:pic>
      <p:pic>
        <p:nvPicPr>
          <p:cNvPr id="14" name="Graphic 13" descr="Books with solid fill">
            <a:extLst>
              <a:ext uri="{FF2B5EF4-FFF2-40B4-BE49-F238E27FC236}">
                <a16:creationId xmlns:a16="http://schemas.microsoft.com/office/drawing/2014/main" id="{76F0828E-08E1-B1E4-95BE-419C8153530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7200" y="5334000"/>
            <a:ext cx="914400" cy="914400"/>
          </a:xfrm>
          <a:prstGeom prst="rect">
            <a:avLst/>
          </a:prstGeom>
        </p:spPr>
      </p:pic>
    </p:spTree>
    <p:extLst>
      <p:ext uri="{BB962C8B-B14F-4D97-AF65-F5344CB8AC3E}">
        <p14:creationId xmlns:p14="http://schemas.microsoft.com/office/powerpoint/2010/main" val="166739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DEE6-8849-ABD6-629F-37D4CB30C415}"/>
              </a:ext>
            </a:extLst>
          </p:cNvPr>
          <p:cNvSpPr>
            <a:spLocks noGrp="1"/>
          </p:cNvSpPr>
          <p:nvPr>
            <p:ph type="title"/>
          </p:nvPr>
        </p:nvSpPr>
        <p:spPr/>
        <p:txBody>
          <a:bodyPr/>
          <a:lstStyle/>
          <a:p>
            <a:r>
              <a:rPr lang="en-US" dirty="0"/>
              <a:t>Policy # 11010 Medication-Standard Orders –Crush Injuries Treatment 2</a:t>
            </a:r>
          </a:p>
        </p:txBody>
      </p:sp>
      <p:sp>
        <p:nvSpPr>
          <p:cNvPr id="6" name="Rectangle 5">
            <a:extLst>
              <a:ext uri="{FF2B5EF4-FFF2-40B4-BE49-F238E27FC236}">
                <a16:creationId xmlns:a16="http://schemas.microsoft.com/office/drawing/2014/main" id="{826D36D9-68B6-36A6-0284-C51FE35EE8C8}"/>
              </a:ext>
            </a:extLst>
          </p:cNvPr>
          <p:cNvSpPr/>
          <p:nvPr/>
        </p:nvSpPr>
        <p:spPr>
          <a:xfrm>
            <a:off x="1524000" y="18288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Calcium Chloride – Adult (ALS)</a:t>
            </a:r>
          </a:p>
        </p:txBody>
      </p:sp>
      <p:sp>
        <p:nvSpPr>
          <p:cNvPr id="7" name="Rectangle 6">
            <a:extLst>
              <a:ext uri="{FF2B5EF4-FFF2-40B4-BE49-F238E27FC236}">
                <a16:creationId xmlns:a16="http://schemas.microsoft.com/office/drawing/2014/main" id="{A0964A72-84FE-B8F7-5F10-AA79F63C77E2}"/>
              </a:ext>
            </a:extLst>
          </p:cNvPr>
          <p:cNvSpPr/>
          <p:nvPr/>
        </p:nvSpPr>
        <p:spPr>
          <a:xfrm>
            <a:off x="1524000" y="302895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Calcium </a:t>
            </a:r>
            <a:r>
              <a:rPr lang="en-US" dirty="0" err="1">
                <a:solidFill>
                  <a:schemeClr val="tx1"/>
                </a:solidFill>
              </a:rPr>
              <a:t>Chlroride</a:t>
            </a:r>
            <a:r>
              <a:rPr lang="en-US" dirty="0">
                <a:solidFill>
                  <a:schemeClr val="tx1"/>
                </a:solidFill>
              </a:rPr>
              <a:t>, 1gm (10ml of a 10% solution) IV/IO</a:t>
            </a:r>
          </a:p>
        </p:txBody>
      </p:sp>
      <p:sp>
        <p:nvSpPr>
          <p:cNvPr id="8" name="Rectangle 7">
            <a:extLst>
              <a:ext uri="{FF2B5EF4-FFF2-40B4-BE49-F238E27FC236}">
                <a16:creationId xmlns:a16="http://schemas.microsoft.com/office/drawing/2014/main" id="{CCEFA178-CAE1-E2F6-73CA-CDF9468E8BBC}"/>
              </a:ext>
            </a:extLst>
          </p:cNvPr>
          <p:cNvSpPr/>
          <p:nvPr/>
        </p:nvSpPr>
        <p:spPr>
          <a:xfrm>
            <a:off x="1524000" y="42291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For suspected hyperkalemia due to crush injury (Prolonged entrapment and/or abnormal EKG findings) (NO BASE CONTACT REQUIRED)</a:t>
            </a:r>
          </a:p>
        </p:txBody>
      </p:sp>
      <p:sp>
        <p:nvSpPr>
          <p:cNvPr id="9" name="Rectangle 8">
            <a:extLst>
              <a:ext uri="{FF2B5EF4-FFF2-40B4-BE49-F238E27FC236}">
                <a16:creationId xmlns:a16="http://schemas.microsoft.com/office/drawing/2014/main" id="{521514D8-7D4D-6445-3C8F-373782D471EF}"/>
              </a:ext>
            </a:extLst>
          </p:cNvPr>
          <p:cNvSpPr/>
          <p:nvPr/>
        </p:nvSpPr>
        <p:spPr>
          <a:xfrm>
            <a:off x="1524000" y="5410200"/>
            <a:ext cx="9525000" cy="9144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Albuterol (Proventil) Aerosolized Solution – Adult (ALS)</a:t>
            </a:r>
          </a:p>
        </p:txBody>
      </p:sp>
    </p:spTree>
    <p:extLst>
      <p:ext uri="{BB962C8B-B14F-4D97-AF65-F5344CB8AC3E}">
        <p14:creationId xmlns:p14="http://schemas.microsoft.com/office/powerpoint/2010/main" val="214766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4BCC-CF98-474C-F13C-3FF05A9FD73D}"/>
              </a:ext>
            </a:extLst>
          </p:cNvPr>
          <p:cNvSpPr>
            <a:spLocks noGrp="1"/>
          </p:cNvSpPr>
          <p:nvPr>
            <p:ph type="title"/>
          </p:nvPr>
        </p:nvSpPr>
        <p:spPr/>
        <p:txBody>
          <a:bodyPr/>
          <a:lstStyle/>
          <a:p>
            <a:r>
              <a:rPr lang="en-US" dirty="0"/>
              <a:t>Why do we give these medications for crush injuries? </a:t>
            </a:r>
          </a:p>
        </p:txBody>
      </p:sp>
      <p:pic>
        <p:nvPicPr>
          <p:cNvPr id="4" name="Content Placeholder 3" descr="Text regarding how each medication for crush injury works.  Calcium chloride stabilized the heart muscle membrane, albuterol stiuulates the cells to take up more postassium, and shodium bicarbonate helps shift postassium i to cells by altering the body's PH level. ">
            <a:extLst>
              <a:ext uri="{FF2B5EF4-FFF2-40B4-BE49-F238E27FC236}">
                <a16:creationId xmlns:a16="http://schemas.microsoft.com/office/drawing/2014/main" id="{AA6CC06A-DD4F-6C1A-0F5A-E8C312E0BB0B}"/>
              </a:ext>
            </a:extLst>
          </p:cNvPr>
          <p:cNvPicPr>
            <a:picLocks noGrp="1" noChangeAspect="1"/>
          </p:cNvPicPr>
          <p:nvPr>
            <p:ph idx="1"/>
          </p:nvPr>
        </p:nvPicPr>
        <p:blipFill>
          <a:blip r:embed="rId2"/>
          <a:stretch>
            <a:fillRect/>
          </a:stretch>
        </p:blipFill>
        <p:spPr>
          <a:xfrm>
            <a:off x="292990" y="2433806"/>
            <a:ext cx="10375010" cy="3814593"/>
          </a:xfrm>
          <a:prstGeom prst="rect">
            <a:avLst/>
          </a:prstGeom>
        </p:spPr>
      </p:pic>
    </p:spTree>
    <p:extLst>
      <p:ext uri="{BB962C8B-B14F-4D97-AF65-F5344CB8AC3E}">
        <p14:creationId xmlns:p14="http://schemas.microsoft.com/office/powerpoint/2010/main" val="285992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35E9F-A638-1731-AC87-98731CFC6B59}"/>
              </a:ext>
            </a:extLst>
          </p:cNvPr>
          <p:cNvSpPr>
            <a:spLocks noGrp="1"/>
          </p:cNvSpPr>
          <p:nvPr>
            <p:ph type="title"/>
          </p:nvPr>
        </p:nvSpPr>
        <p:spPr>
          <a:xfrm>
            <a:off x="1066800" y="99220"/>
            <a:ext cx="10058400" cy="1325563"/>
          </a:xfrm>
        </p:spPr>
        <p:txBody>
          <a:bodyPr anchor="ctr">
            <a:normAutofit/>
          </a:bodyPr>
          <a:lstStyle/>
          <a:p>
            <a:r>
              <a:rPr lang="en-US" dirty="0"/>
              <a:t>Policy # 11010 Medication-Standard Orders Continued-Still need Base Contact: </a:t>
            </a:r>
          </a:p>
        </p:txBody>
      </p:sp>
      <p:sp>
        <p:nvSpPr>
          <p:cNvPr id="3" name="Content Placeholder 2">
            <a:extLst>
              <a:ext uri="{FF2B5EF4-FFF2-40B4-BE49-F238E27FC236}">
                <a16:creationId xmlns:a16="http://schemas.microsoft.com/office/drawing/2014/main" id="{48C61CCD-B467-7705-3040-D56EBD35E7D3}"/>
              </a:ext>
            </a:extLst>
          </p:cNvPr>
          <p:cNvSpPr>
            <a:spLocks noGrp="1"/>
          </p:cNvSpPr>
          <p:nvPr>
            <p:ph sz="half" idx="1"/>
          </p:nvPr>
        </p:nvSpPr>
        <p:spPr>
          <a:xfrm>
            <a:off x="1066800" y="1825624"/>
            <a:ext cx="4800600" cy="4575175"/>
          </a:xfrm>
        </p:spPr>
        <p:txBody>
          <a:bodyPr>
            <a:normAutofit/>
          </a:bodyPr>
          <a:lstStyle/>
          <a:p>
            <a:r>
              <a:rPr lang="en-US" sz="2000" dirty="0"/>
              <a:t>For End Stage Renal Disease (ESRD) patients on dialysis with suspected hyperkalemia and hemodynamic instability with documented sinus bradycardia,3rd degree AV Block, 2nd degree Type II AV Block, slow junctional and ventricular escape rhythms, or slow atrial fibrillation. </a:t>
            </a:r>
          </a:p>
          <a:p>
            <a:pPr marL="0" indent="0">
              <a:buNone/>
            </a:pPr>
            <a:r>
              <a:rPr lang="en-US" dirty="0">
                <a:solidFill>
                  <a:srgbClr val="0070C0"/>
                </a:solidFill>
              </a:rPr>
              <a:t>(Base Hospital order only).</a:t>
            </a:r>
          </a:p>
          <a:p>
            <a:r>
              <a:rPr lang="en-US" sz="2000" dirty="0"/>
              <a:t>Calcium Chloride, 1 gm (10 ml of a 10% solution) IV/IO</a:t>
            </a:r>
          </a:p>
          <a:p>
            <a:r>
              <a:rPr lang="en-US" sz="2000" dirty="0"/>
              <a:t>Reference #s 5010, 7010, 7020, 14030</a:t>
            </a:r>
          </a:p>
          <a:p>
            <a:endParaRPr lang="en-US" sz="2000" dirty="0"/>
          </a:p>
        </p:txBody>
      </p:sp>
      <p:pic>
        <p:nvPicPr>
          <p:cNvPr id="4" name="Picture 3" descr="Two kidneys showing the ESRD patient that need calcium chloride will still need base station contact. ">
            <a:extLst>
              <a:ext uri="{FF2B5EF4-FFF2-40B4-BE49-F238E27FC236}">
                <a16:creationId xmlns:a16="http://schemas.microsoft.com/office/drawing/2014/main" id="{092E031F-26B6-81AA-1762-184451C091BE}"/>
              </a:ext>
            </a:extLst>
          </p:cNvPr>
          <p:cNvPicPr>
            <a:picLocks noChangeAspect="1"/>
          </p:cNvPicPr>
          <p:nvPr/>
        </p:nvPicPr>
        <p:blipFill>
          <a:blip r:embed="rId2"/>
          <a:stretch>
            <a:fillRect/>
          </a:stretch>
        </p:blipFill>
        <p:spPr>
          <a:xfrm>
            <a:off x="6437312" y="1825624"/>
            <a:ext cx="4575175" cy="4575175"/>
          </a:xfrm>
          <a:prstGeom prst="rect">
            <a:avLst/>
          </a:prstGeom>
          <a:noFill/>
        </p:spPr>
      </p:pic>
    </p:spTree>
    <p:extLst>
      <p:ext uri="{BB962C8B-B14F-4D97-AF65-F5344CB8AC3E}">
        <p14:creationId xmlns:p14="http://schemas.microsoft.com/office/powerpoint/2010/main" val="312860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9A983-A3DC-7DA6-8F45-1B2640536096}"/>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C9B6615F-E3BB-BD6F-F8B8-5E67FB6FF233}"/>
              </a:ext>
            </a:extLst>
          </p:cNvPr>
          <p:cNvSpPr>
            <a:spLocks noGrp="1"/>
          </p:cNvSpPr>
          <p:nvPr>
            <p:ph idx="1"/>
          </p:nvPr>
        </p:nvSpPr>
        <p:spPr>
          <a:xfrm>
            <a:off x="533400" y="1828799"/>
            <a:ext cx="10134600" cy="4572001"/>
          </a:xfrm>
        </p:spPr>
        <p:txBody>
          <a:bodyPr/>
          <a:lstStyle/>
          <a:p>
            <a:r>
              <a:rPr lang="en-US" dirty="0"/>
              <a:t>“Davis’s Drug Guide Online + App | DrugGuide.com.” Www.drugguide.com, www.drugguide.com/ddo?svar=a%7cub&amp;svar=c%7crc. Accessed 16 Sept. 2024.</a:t>
            </a:r>
          </a:p>
          <a:p>
            <a:r>
              <a:rPr lang="en-US" dirty="0">
                <a:hlinkClick r:id="rId2"/>
              </a:rPr>
              <a:t>Severe crush injury in adults – UpToDate</a:t>
            </a:r>
            <a:endParaRPr lang="en-US" dirty="0"/>
          </a:p>
          <a:p>
            <a:r>
              <a:rPr lang="en-US" dirty="0"/>
              <a:t>ICEMA.net- POLICY AND PROTOCOL MANUAL 11.01.24.pdf</a:t>
            </a:r>
          </a:p>
          <a:p>
            <a:r>
              <a:rPr lang="en-US" dirty="0"/>
              <a:t>Pictures taken off the World Wide Web. 11.27.2024</a:t>
            </a:r>
          </a:p>
          <a:p>
            <a:endParaRPr lang="en-US" dirty="0"/>
          </a:p>
        </p:txBody>
      </p:sp>
    </p:spTree>
    <p:extLst>
      <p:ext uri="{BB962C8B-B14F-4D97-AF65-F5344CB8AC3E}">
        <p14:creationId xmlns:p14="http://schemas.microsoft.com/office/powerpoint/2010/main" val="266627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40CA7EF-7A15-62DD-2335-E8A5AA586940}"/>
              </a:ext>
            </a:extLst>
          </p:cNvPr>
          <p:cNvSpPr>
            <a:spLocks noGrp="1"/>
          </p:cNvSpPr>
          <p:nvPr>
            <p:ph type="title"/>
          </p:nvPr>
        </p:nvSpPr>
        <p:spPr>
          <a:xfrm>
            <a:off x="7632700" y="1752600"/>
            <a:ext cx="3932237" cy="2438400"/>
          </a:xfrm>
        </p:spPr>
        <p:txBody>
          <a:bodyPr>
            <a:normAutofit/>
          </a:bodyPr>
          <a:lstStyle/>
          <a:p>
            <a:pPr algn="ctr"/>
            <a:r>
              <a:rPr lang="en-US" dirty="0"/>
              <a:t>Thank you from</a:t>
            </a:r>
            <a:br>
              <a:rPr lang="en-US" dirty="0"/>
            </a:br>
            <a:r>
              <a:rPr lang="en-US" dirty="0"/>
              <a:t> San Bernardino County EMS Educators </a:t>
            </a:r>
          </a:p>
        </p:txBody>
      </p:sp>
      <p:pic>
        <p:nvPicPr>
          <p:cNvPr id="4" name="Content Placeholder 3" descr="Image of an arrowhead with a sun, mountains and trees.  The EMS Educators logo.">
            <a:extLst>
              <a:ext uri="{FF2B5EF4-FFF2-40B4-BE49-F238E27FC236}">
                <a16:creationId xmlns:a16="http://schemas.microsoft.com/office/drawing/2014/main" id="{6D0FC752-F639-790F-4125-4A5CDF1E64C1}"/>
              </a:ext>
            </a:extLst>
          </p:cNvPr>
          <p:cNvPicPr>
            <a:picLocks noGrp="1" noChangeAspect="1"/>
          </p:cNvPicPr>
          <p:nvPr>
            <p:ph idx="1"/>
          </p:nvPr>
        </p:nvPicPr>
        <p:blipFill>
          <a:blip r:embed="rId2"/>
          <a:stretch>
            <a:fillRect/>
          </a:stretch>
        </p:blipFill>
        <p:spPr>
          <a:xfrm>
            <a:off x="609600" y="507147"/>
            <a:ext cx="5943600" cy="5843707"/>
          </a:xfrm>
          <a:prstGeom prst="rect">
            <a:avLst/>
          </a:prstGeom>
          <a:noFill/>
        </p:spPr>
      </p:pic>
      <p:sp>
        <p:nvSpPr>
          <p:cNvPr id="11" name="Text Placeholder 3">
            <a:extLst>
              <a:ext uri="{FF2B5EF4-FFF2-40B4-BE49-F238E27FC236}">
                <a16:creationId xmlns:a16="http://schemas.microsoft.com/office/drawing/2014/main" id="{114CEB1C-EAC9-83A0-608D-B793F5E5D8FD}"/>
              </a:ext>
            </a:extLst>
          </p:cNvPr>
          <p:cNvSpPr>
            <a:spLocks noGrp="1"/>
          </p:cNvSpPr>
          <p:nvPr>
            <p:ph type="body" sz="half" idx="2"/>
          </p:nvPr>
        </p:nvSpPr>
        <p:spPr>
          <a:xfrm>
            <a:off x="7632699" y="5029200"/>
            <a:ext cx="3932237" cy="1371600"/>
          </a:xfrm>
        </p:spPr>
        <p:txBody>
          <a:bodyPr/>
          <a:lstStyle/>
          <a:p>
            <a:endParaRPr lang="en-US" dirty="0"/>
          </a:p>
        </p:txBody>
      </p:sp>
    </p:spTree>
    <p:extLst>
      <p:ext uri="{BB962C8B-B14F-4D97-AF65-F5344CB8AC3E}">
        <p14:creationId xmlns:p14="http://schemas.microsoft.com/office/powerpoint/2010/main" val="334345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9668</TotalTime>
  <Words>1012</Words>
  <Application>Microsoft Office PowerPoint</Application>
  <PresentationFormat>Widescreen</PresentationFormat>
  <Paragraphs>103</Paragraphs>
  <Slides>23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Franklin Gothic Medium</vt:lpstr>
      <vt:lpstr>Medical Design 16x9</vt:lpstr>
      <vt:lpstr>Crush Injury</vt:lpstr>
      <vt:lpstr>Goals</vt:lpstr>
      <vt:lpstr>Objectives </vt:lpstr>
      <vt:lpstr>The Pathophysiology</vt:lpstr>
      <vt:lpstr>Pathophysiology Cont.</vt:lpstr>
      <vt:lpstr>The Sequela</vt:lpstr>
      <vt:lpstr>Assessment</vt:lpstr>
      <vt:lpstr>Potassium Release</vt:lpstr>
      <vt:lpstr>Hyperkalemia Progression</vt:lpstr>
      <vt:lpstr>EKG w/ Peaked T waves</vt:lpstr>
      <vt:lpstr>Trauma Protocol #14090</vt:lpstr>
      <vt:lpstr>Normal Saline</vt:lpstr>
      <vt:lpstr>Albuterol</vt:lpstr>
      <vt:lpstr>Calcium Chloride </vt:lpstr>
      <vt:lpstr>Sodium Bicarbonate</vt:lpstr>
      <vt:lpstr>Policy # 11010 Medication-Standard Orders –Crush Injuries Treatment </vt:lpstr>
      <vt:lpstr>Policy # 11010 Medication-Standard Orders –Crush Injuries Treatment 1</vt:lpstr>
      <vt:lpstr>Policy # 11010 Medication-Standard Orders –Crush Injuries Treatment 3</vt:lpstr>
      <vt:lpstr>Policy # 11010 Medication-Standard Orders –Crush Injuries Treatment 2</vt:lpstr>
      <vt:lpstr>Why do we give these medications for crush injuries? </vt:lpstr>
      <vt:lpstr>Policy # 11010 Medication-Standard Orders Continued-Still need Base Contact: </vt:lpstr>
      <vt:lpstr>References </vt:lpstr>
      <vt:lpstr>Thank you from  San Bernardino County EMS Educators </vt:lpstr>
    </vt:vector>
  </TitlesOfParts>
  <Company>SBCFire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Crush Injury</dc:title>
  <dc:creator>Rocha, Julia</dc:creator>
  <cp:lastModifiedBy>Cano, Demis</cp:lastModifiedBy>
  <cp:revision>11</cp:revision>
  <cp:lastPrinted>2025-01-07T17:35:24Z</cp:lastPrinted>
  <dcterms:created xsi:type="dcterms:W3CDTF">2024-08-19T18:06:55Z</dcterms:created>
  <dcterms:modified xsi:type="dcterms:W3CDTF">2025-10-28T17:49:11Z</dcterms:modified>
</cp:coreProperties>
</file>