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9" r:id="rId3"/>
    <p:sldId id="257" r:id="rId4"/>
    <p:sldId id="260" r:id="rId5"/>
    <p:sldId id="258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6" autoAdjust="0"/>
    <p:restoredTop sz="94660"/>
  </p:normalViewPr>
  <p:slideViewPr>
    <p:cSldViewPr snapToGrid="0">
      <p:cViewPr varScale="1">
        <p:scale>
          <a:sx n="89" d="100"/>
          <a:sy n="89" d="100"/>
        </p:scale>
        <p:origin x="16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6/7/2022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6/7/2022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6/7/2022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6/7/2022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6/7/2022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6/7/2022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C7211-4CC8-4256-AD1B-A75D83A431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8800" dirty="0" smtClean="0"/>
              <a:t>CQILT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9B1F89-12EF-4F9B-B0A7-0286EC0E6B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Annual Review 2021</a:t>
            </a:r>
          </a:p>
        </p:txBody>
      </p:sp>
    </p:spTree>
    <p:extLst>
      <p:ext uri="{BB962C8B-B14F-4D97-AF65-F5344CB8AC3E}">
        <p14:creationId xmlns:p14="http://schemas.microsoft.com/office/powerpoint/2010/main" val="3896784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60D38-FB4E-4451-B417-BE17CEBC4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2B75CF-9923-4CC1-82ED-A8203F5E0F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What would </a:t>
            </a:r>
            <a:r>
              <a:rPr lang="en-US" sz="2400" dirty="0" smtClean="0"/>
              <a:t>A Continuous Quality Improvement Leadership Team </a:t>
            </a:r>
            <a:r>
              <a:rPr lang="en-US" sz="2400" dirty="0"/>
              <a:t>Look Like</a:t>
            </a:r>
          </a:p>
          <a:p>
            <a:r>
              <a:rPr lang="en-US" sz="2400" dirty="0" smtClean="0"/>
              <a:t>Develop an Agenda</a:t>
            </a:r>
            <a:endParaRPr lang="en-US" sz="2400" dirty="0"/>
          </a:p>
          <a:p>
            <a:r>
              <a:rPr lang="en-US" sz="2400" dirty="0" smtClean="0"/>
              <a:t>Choose system based QI </a:t>
            </a:r>
            <a:r>
              <a:rPr lang="en-US" sz="2400" dirty="0"/>
              <a:t>Indicators</a:t>
            </a:r>
          </a:p>
          <a:p>
            <a:r>
              <a:rPr lang="en-US" sz="2400" dirty="0" smtClean="0"/>
              <a:t>Discuss a Formal </a:t>
            </a:r>
            <a:r>
              <a:rPr lang="en-US" sz="2400" dirty="0"/>
              <a:t>QI </a:t>
            </a:r>
            <a:r>
              <a:rPr lang="en-US" sz="2400" dirty="0" smtClean="0"/>
              <a:t>Process utilizing Data and Registry Resources:  </a:t>
            </a:r>
            <a:r>
              <a:rPr lang="en-US" sz="2400" dirty="0" err="1" smtClean="0"/>
              <a:t>ImageTrend</a:t>
            </a:r>
            <a:r>
              <a:rPr lang="en-US" sz="2400" dirty="0" smtClean="0"/>
              <a:t>, </a:t>
            </a:r>
            <a:r>
              <a:rPr lang="en-US" sz="2400" dirty="0"/>
              <a:t>first watch</a:t>
            </a:r>
          </a:p>
          <a:p>
            <a:r>
              <a:rPr lang="en-US" sz="2400" dirty="0" smtClean="0"/>
              <a:t>Create an updated QI </a:t>
            </a:r>
            <a:r>
              <a:rPr lang="en-US" sz="2400" dirty="0"/>
              <a:t>Plan </a:t>
            </a:r>
            <a:r>
              <a:rPr lang="en-US" sz="2400" dirty="0" smtClean="0"/>
              <a:t>Template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031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DA2FF-5A1F-4ADC-9D77-FE794E1E0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868681"/>
            <a:ext cx="2947482" cy="4856340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CQILT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Met 6 times this year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35-43 Participants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BE8B9-D1CA-486B-9030-CFAD784FF83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dirty="0"/>
              <a:t>Agenda Included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sz="2400" dirty="0"/>
              <a:t>QI Plan</a:t>
            </a:r>
          </a:p>
          <a:p>
            <a:r>
              <a:rPr lang="en-US" sz="2400" dirty="0"/>
              <a:t>Data </a:t>
            </a:r>
          </a:p>
          <a:p>
            <a:r>
              <a:rPr lang="en-US" sz="2400" dirty="0"/>
              <a:t>QI Indicators</a:t>
            </a:r>
          </a:p>
          <a:p>
            <a:r>
              <a:rPr lang="en-US" sz="2400" dirty="0"/>
              <a:t>Policy and Protocol Review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D110FE-C2AB-47AB-9810-3C8515BF110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Q</a:t>
            </a:r>
            <a:r>
              <a:rPr lang="en-US" sz="2400" b="1" dirty="0"/>
              <a:t>I Plan:</a:t>
            </a:r>
          </a:p>
          <a:p>
            <a:pPr marL="0" indent="0">
              <a:buNone/>
            </a:pPr>
            <a:r>
              <a:rPr lang="en-US" sz="2400" dirty="0"/>
              <a:t>EMSA Annual QI Plan</a:t>
            </a:r>
          </a:p>
          <a:p>
            <a:pPr marL="0" indent="0">
              <a:buNone/>
            </a:pPr>
            <a:r>
              <a:rPr lang="en-US" sz="2400" dirty="0"/>
              <a:t>5 </a:t>
            </a:r>
            <a:r>
              <a:rPr lang="en-US" sz="2400" dirty="0" err="1"/>
              <a:t>yr</a:t>
            </a:r>
            <a:r>
              <a:rPr lang="en-US" sz="2400" dirty="0"/>
              <a:t> Agency QI Plans </a:t>
            </a:r>
          </a:p>
          <a:p>
            <a:pPr marL="0" indent="0">
              <a:buNone/>
            </a:pPr>
            <a:r>
              <a:rPr lang="en-US" sz="2400" b="1" dirty="0"/>
              <a:t>Data:</a:t>
            </a:r>
          </a:p>
          <a:p>
            <a:pPr marL="0" indent="0">
              <a:buNone/>
            </a:pPr>
            <a:r>
              <a:rPr lang="en-US" sz="2400" dirty="0"/>
              <a:t>Data Quality Reports</a:t>
            </a:r>
          </a:p>
          <a:p>
            <a:pPr marL="0" indent="0">
              <a:buNone/>
            </a:pPr>
            <a:r>
              <a:rPr lang="en-US" sz="2400" dirty="0"/>
              <a:t>Possible System Improvement</a:t>
            </a:r>
          </a:p>
          <a:p>
            <a:pPr marL="0" indent="0">
              <a:buNone/>
            </a:pPr>
            <a:r>
              <a:rPr lang="en-US" sz="2400" b="1" dirty="0"/>
              <a:t>QI Indicators:</a:t>
            </a:r>
          </a:p>
          <a:p>
            <a:pPr marL="0" indent="0">
              <a:buNone/>
            </a:pPr>
            <a:r>
              <a:rPr lang="en-US" sz="2400" dirty="0"/>
              <a:t>3 selected</a:t>
            </a:r>
          </a:p>
          <a:p>
            <a:pPr marL="0" indent="0">
              <a:buNone/>
            </a:pPr>
            <a:r>
              <a:rPr lang="en-US" sz="2400" b="1" dirty="0"/>
              <a:t>Policy and Protocol:</a:t>
            </a:r>
          </a:p>
          <a:p>
            <a:pPr marL="0" indent="0">
              <a:buNone/>
            </a:pPr>
            <a:r>
              <a:rPr lang="en-US" sz="2400" dirty="0"/>
              <a:t>Review of Policy changes</a:t>
            </a:r>
          </a:p>
        </p:txBody>
      </p:sp>
    </p:spTree>
    <p:extLst>
      <p:ext uri="{BB962C8B-B14F-4D97-AF65-F5344CB8AC3E}">
        <p14:creationId xmlns:p14="http://schemas.microsoft.com/office/powerpoint/2010/main" val="3715909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D63EA-6693-48F4-8D11-4142D45F7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QI Indicators</a:t>
            </a:r>
            <a:br>
              <a:rPr lang="en-US" sz="3600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59A99-6700-435D-ADA3-C18CE8FFC0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sz="2800" dirty="0"/>
              <a:t>Assess and Refer</a:t>
            </a:r>
            <a:br>
              <a:rPr lang="en-US" sz="2800" dirty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Airway Management</a:t>
            </a:r>
            <a:br>
              <a:rPr lang="en-US" sz="2800" dirty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Narcan Administration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276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31CA4-64A1-4CE8-AD70-3CE274307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Assess and Refer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4545B-66C9-4407-8716-95BE6C0ED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Assess and Refer originally intended as a Surge Response to COVID</a:t>
            </a:r>
          </a:p>
          <a:p>
            <a:r>
              <a:rPr lang="en-US" dirty="0"/>
              <a:t>Would Assess and Refer be an appropriate policy during normal operations</a:t>
            </a:r>
          </a:p>
          <a:p>
            <a:r>
              <a:rPr lang="en-US" dirty="0"/>
              <a:t>Total 2021</a:t>
            </a:r>
          </a:p>
          <a:p>
            <a:r>
              <a:rPr lang="en-US" dirty="0"/>
              <a:t>100% QI</a:t>
            </a:r>
          </a:p>
          <a:p>
            <a:r>
              <a:rPr lang="en-US" dirty="0"/>
              <a:t>Determined need for updates to Education based on QI</a:t>
            </a:r>
          </a:p>
          <a:p>
            <a:r>
              <a:rPr lang="en-US" dirty="0"/>
              <a:t>Formalized a QI process, built a QI form and posted on website currently building a QI form in IT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254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31CA4-64A1-4CE8-AD70-3CE274307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Narcan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4545B-66C9-4407-8716-95BE6C0ED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Request made to review the current policy and its effectiveness on Fentanyl overdose</a:t>
            </a:r>
          </a:p>
          <a:p>
            <a:r>
              <a:rPr lang="en-US" dirty="0"/>
              <a:t>Several Multi-Dose  cases presented</a:t>
            </a:r>
          </a:p>
          <a:p>
            <a:r>
              <a:rPr lang="en-US" dirty="0">
                <a:solidFill>
                  <a:schemeClr val="tx1"/>
                </a:solidFill>
              </a:rPr>
              <a:t>Data </a:t>
            </a:r>
            <a:r>
              <a:rPr lang="en-US" dirty="0" smtClean="0">
                <a:solidFill>
                  <a:schemeClr val="tx1"/>
                </a:solidFill>
              </a:rPr>
              <a:t>supported that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/>
              <a:t>an increase in Multi-doses needed to recover respiratory status</a:t>
            </a:r>
          </a:p>
          <a:p>
            <a:r>
              <a:rPr lang="en-US" dirty="0"/>
              <a:t>Presentation made at MAC to consider a Policy change</a:t>
            </a:r>
          </a:p>
          <a:p>
            <a:r>
              <a:rPr lang="en-US" dirty="0"/>
              <a:t>Drafted a Policy</a:t>
            </a:r>
          </a:p>
          <a:p>
            <a:r>
              <a:rPr lang="en-US" dirty="0"/>
              <a:t>Sent to EMS Educators </a:t>
            </a:r>
          </a:p>
          <a:p>
            <a:r>
              <a:rPr lang="en-US" dirty="0"/>
              <a:t>Policy went live; continue to monitor for effectiveness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304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31CA4-64A1-4CE8-AD70-3CE274307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Airway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4545B-66C9-4407-8716-95BE6C0ED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MAC Presentation-60% accuracy with first pass</a:t>
            </a:r>
          </a:p>
          <a:p>
            <a:r>
              <a:rPr lang="en-US" dirty="0"/>
              <a:t>Data Reviewed; concern that inconsistent documentation did not reflect successful intubation</a:t>
            </a:r>
          </a:p>
          <a:p>
            <a:r>
              <a:rPr lang="en-US" dirty="0"/>
              <a:t>Subgroup formed to review documentation requirements-use power tools?</a:t>
            </a:r>
          </a:p>
          <a:p>
            <a:r>
              <a:rPr lang="en-US" dirty="0"/>
              <a:t>Consider alternative airway</a:t>
            </a:r>
          </a:p>
          <a:p>
            <a:r>
              <a:rPr lang="en-US" dirty="0"/>
              <a:t>I-Gel</a:t>
            </a:r>
          </a:p>
          <a:p>
            <a:r>
              <a:rPr lang="en-US" dirty="0"/>
              <a:t>Went to MAC for consideration</a:t>
            </a:r>
          </a:p>
          <a:p>
            <a:r>
              <a:rPr lang="en-US" dirty="0"/>
              <a:t>Developed a Policy</a:t>
            </a:r>
          </a:p>
          <a:p>
            <a:r>
              <a:rPr lang="en-US" dirty="0"/>
              <a:t>2022-I-Gel QI, continue to review documentation for IT, note opportunities for improvement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693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31CA4-64A1-4CE8-AD70-3CE274307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QI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4545B-66C9-4407-8716-95BE6C0ED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</a:t>
            </a:r>
          </a:p>
          <a:p>
            <a:r>
              <a:rPr lang="en-US" dirty="0"/>
              <a:t>First Pass</a:t>
            </a:r>
          </a:p>
        </p:txBody>
      </p:sp>
    </p:spTree>
    <p:extLst>
      <p:ext uri="{BB962C8B-B14F-4D97-AF65-F5344CB8AC3E}">
        <p14:creationId xmlns:p14="http://schemas.microsoft.com/office/powerpoint/2010/main" val="1167670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31CA4-64A1-4CE8-AD70-3CE274307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QI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4545B-66C9-4407-8716-95BE6C0ED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Template Plan to be finalized and released next year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577204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202</TotalTime>
  <Words>308</Words>
  <Application>Microsoft Office PowerPoint</Application>
  <PresentationFormat>Widescreen</PresentationFormat>
  <Paragraphs>58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Corbel</vt:lpstr>
      <vt:lpstr>Wingdings 2</vt:lpstr>
      <vt:lpstr>Frame</vt:lpstr>
      <vt:lpstr>CQILT </vt:lpstr>
      <vt:lpstr>Initial Goals</vt:lpstr>
      <vt:lpstr>CQILT    Met 6 times this year   35-43 Participants </vt:lpstr>
      <vt:lpstr>QI Indicators </vt:lpstr>
      <vt:lpstr> Assess and Refer</vt:lpstr>
      <vt:lpstr> Narcan</vt:lpstr>
      <vt:lpstr> Airway Management</vt:lpstr>
      <vt:lpstr> QI Forms</vt:lpstr>
      <vt:lpstr> QI Plan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CQILT </dc:title>
  <dc:creator>Gutierrez, Loreen</dc:creator>
  <cp:lastModifiedBy>Gutierrez, Loreen</cp:lastModifiedBy>
  <cp:revision>2</cp:revision>
  <dcterms:created xsi:type="dcterms:W3CDTF">2021-12-14T18:36:07Z</dcterms:created>
  <dcterms:modified xsi:type="dcterms:W3CDTF">2022-06-07T23:32:56Z</dcterms:modified>
</cp:coreProperties>
</file>