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61" r:id="rId4"/>
  </p:sldMasterIdLst>
  <p:notesMasterIdLst>
    <p:notesMasterId r:id="rId24"/>
  </p:notesMasterIdLst>
  <p:handoutMasterIdLst>
    <p:handoutMasterId r:id="rId25"/>
  </p:handoutMasterIdLst>
  <p:sldIdLst>
    <p:sldId id="257" r:id="rId5"/>
    <p:sldId id="389" r:id="rId6"/>
    <p:sldId id="398" r:id="rId7"/>
    <p:sldId id="384" r:id="rId8"/>
    <p:sldId id="397" r:id="rId9"/>
    <p:sldId id="399" r:id="rId10"/>
    <p:sldId id="400" r:id="rId11"/>
    <p:sldId id="401" r:id="rId12"/>
    <p:sldId id="317" r:id="rId13"/>
    <p:sldId id="392" r:id="rId14"/>
    <p:sldId id="393" r:id="rId15"/>
    <p:sldId id="395" r:id="rId16"/>
    <p:sldId id="403" r:id="rId17"/>
    <p:sldId id="270" r:id="rId18"/>
    <p:sldId id="281" r:id="rId19"/>
    <p:sldId id="321" r:id="rId20"/>
    <p:sldId id="396" r:id="rId21"/>
    <p:sldId id="402" r:id="rId22"/>
    <p:sldId id="39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6091" autoAdjust="0"/>
  </p:normalViewPr>
  <p:slideViewPr>
    <p:cSldViewPr snapToGrid="0">
      <p:cViewPr varScale="1">
        <p:scale>
          <a:sx n="137" d="100"/>
          <a:sy n="137" d="100"/>
        </p:scale>
        <p:origin x="390" y="114"/>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A8D505-32A8-410B-A83C-3ECC40884425}" type="doc">
      <dgm:prSet loTypeId="urn:microsoft.com/office/officeart/2018/2/layout/IconVerticalSolidList" loCatId="icon" qsTypeId="urn:microsoft.com/office/officeart/2005/8/quickstyle/simple1" qsCatId="simple" csTypeId="urn:microsoft.com/office/officeart/2018/5/colors/Iconchunking_neutralicontext_accent3_2" csCatId="accent3" phldr="1"/>
      <dgm:spPr/>
      <dgm:t>
        <a:bodyPr/>
        <a:lstStyle/>
        <a:p>
          <a:endParaRPr lang="en-US"/>
        </a:p>
      </dgm:t>
    </dgm:pt>
    <dgm:pt modelId="{35CCCEE2-700D-401C-A2E4-1460EF2E48C6}">
      <dgm:prSet/>
      <dgm:spPr/>
      <dgm:t>
        <a:bodyPr/>
        <a:lstStyle/>
        <a:p>
          <a:r>
            <a:rPr lang="en-US"/>
            <a:t>The EMS provider will understand how to request HERT. </a:t>
          </a:r>
        </a:p>
      </dgm:t>
    </dgm:pt>
    <dgm:pt modelId="{016DF2CF-D6D0-46B4-9B62-1709959CAFCD}" type="parTrans" cxnId="{675A5A12-694B-470E-816B-375848D1CCD7}">
      <dgm:prSet/>
      <dgm:spPr/>
      <dgm:t>
        <a:bodyPr/>
        <a:lstStyle/>
        <a:p>
          <a:endParaRPr lang="en-US"/>
        </a:p>
      </dgm:t>
    </dgm:pt>
    <dgm:pt modelId="{54D11DEF-CAD6-4FAE-B303-8B8EE0A4C056}" type="sibTrans" cxnId="{675A5A12-694B-470E-816B-375848D1CCD7}">
      <dgm:prSet/>
      <dgm:spPr/>
      <dgm:t>
        <a:bodyPr/>
        <a:lstStyle/>
        <a:p>
          <a:endParaRPr lang="en-US"/>
        </a:p>
      </dgm:t>
    </dgm:pt>
    <dgm:pt modelId="{5579DC62-427B-416D-A7E3-E24E8BCFD17D}">
      <dgm:prSet/>
      <dgm:spPr/>
      <dgm:t>
        <a:bodyPr/>
        <a:lstStyle/>
        <a:p>
          <a:r>
            <a:rPr lang="en-US"/>
            <a:t>The provider will determine when appropriate to use HERT. </a:t>
          </a:r>
        </a:p>
      </dgm:t>
    </dgm:pt>
    <dgm:pt modelId="{2E441C4F-C31A-47E3-B3BA-FB4F6B86FFCB}" type="parTrans" cxnId="{6912DFBF-DB26-4F80-A24A-08F9A522F0BF}">
      <dgm:prSet/>
      <dgm:spPr/>
      <dgm:t>
        <a:bodyPr/>
        <a:lstStyle/>
        <a:p>
          <a:endParaRPr lang="en-US"/>
        </a:p>
      </dgm:t>
    </dgm:pt>
    <dgm:pt modelId="{DC8C2A65-67B8-4A7D-B92C-575002BB35F2}" type="sibTrans" cxnId="{6912DFBF-DB26-4F80-A24A-08F9A522F0BF}">
      <dgm:prSet/>
      <dgm:spPr/>
      <dgm:t>
        <a:bodyPr/>
        <a:lstStyle/>
        <a:p>
          <a:endParaRPr lang="en-US"/>
        </a:p>
      </dgm:t>
    </dgm:pt>
    <dgm:pt modelId="{3A71A17B-C01D-4B87-8727-D72A4FB80DA0}">
      <dgm:prSet/>
      <dgm:spPr/>
      <dgm:t>
        <a:bodyPr/>
        <a:lstStyle/>
        <a:p>
          <a:r>
            <a:rPr lang="en-US"/>
            <a:t>The EMS provider will understand response times and what is entailed with deployment. </a:t>
          </a:r>
        </a:p>
      </dgm:t>
    </dgm:pt>
    <dgm:pt modelId="{5BD8AAC6-72D2-41BA-8B10-4AC1B2461FA3}" type="parTrans" cxnId="{E950A878-F783-45D0-881E-BBA6644FE3D9}">
      <dgm:prSet/>
      <dgm:spPr/>
      <dgm:t>
        <a:bodyPr/>
        <a:lstStyle/>
        <a:p>
          <a:endParaRPr lang="en-US"/>
        </a:p>
      </dgm:t>
    </dgm:pt>
    <dgm:pt modelId="{5405277B-DA8C-4554-B18E-27FBF60C7034}" type="sibTrans" cxnId="{E950A878-F783-45D0-881E-BBA6644FE3D9}">
      <dgm:prSet/>
      <dgm:spPr/>
      <dgm:t>
        <a:bodyPr/>
        <a:lstStyle/>
        <a:p>
          <a:endParaRPr lang="en-US"/>
        </a:p>
      </dgm:t>
    </dgm:pt>
    <dgm:pt modelId="{FF44A1EE-EDC0-4D56-B7C9-0016DA26F5B7}" type="pres">
      <dgm:prSet presAssocID="{24A8D505-32A8-410B-A83C-3ECC40884425}" presName="root" presStyleCnt="0">
        <dgm:presLayoutVars>
          <dgm:dir/>
          <dgm:resizeHandles val="exact"/>
        </dgm:presLayoutVars>
      </dgm:prSet>
      <dgm:spPr/>
    </dgm:pt>
    <dgm:pt modelId="{7F29402C-60EC-489F-92BD-8D6059BB5EB0}" type="pres">
      <dgm:prSet presAssocID="{35CCCEE2-700D-401C-A2E4-1460EF2E48C6}" presName="compNode" presStyleCnt="0"/>
      <dgm:spPr/>
    </dgm:pt>
    <dgm:pt modelId="{A8043823-B283-45AC-A305-4C1963DAA1A3}" type="pres">
      <dgm:prSet presAssocID="{35CCCEE2-700D-401C-A2E4-1460EF2E48C6}" presName="bgRect" presStyleLbl="bgShp" presStyleIdx="0" presStyleCnt="3"/>
      <dgm:spPr>
        <a:solidFill>
          <a:srgbClr val="0070C0"/>
        </a:solidFill>
      </dgm:spPr>
    </dgm:pt>
    <dgm:pt modelId="{5B0BBE20-ABFD-4E85-9C52-5A6F1A7FB3C7}" type="pres">
      <dgm:prSet presAssocID="{35CCCEE2-700D-401C-A2E4-1460EF2E48C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D7A575F5-18EB-4936-9200-5B8CD51D890E}" type="pres">
      <dgm:prSet presAssocID="{35CCCEE2-700D-401C-A2E4-1460EF2E48C6}" presName="spaceRect" presStyleCnt="0"/>
      <dgm:spPr/>
    </dgm:pt>
    <dgm:pt modelId="{B636FFD0-D114-4CDD-8A04-EBE09DB45D4E}" type="pres">
      <dgm:prSet presAssocID="{35CCCEE2-700D-401C-A2E4-1460EF2E48C6}" presName="parTx" presStyleLbl="revTx" presStyleIdx="0" presStyleCnt="3">
        <dgm:presLayoutVars>
          <dgm:chMax val="0"/>
          <dgm:chPref val="0"/>
        </dgm:presLayoutVars>
      </dgm:prSet>
      <dgm:spPr/>
    </dgm:pt>
    <dgm:pt modelId="{D11388FB-0508-4B66-ABA9-6D25C9293DF2}" type="pres">
      <dgm:prSet presAssocID="{54D11DEF-CAD6-4FAE-B303-8B8EE0A4C056}" presName="sibTrans" presStyleCnt="0"/>
      <dgm:spPr/>
    </dgm:pt>
    <dgm:pt modelId="{C3FA6229-118D-43C5-8162-AB6839CA643D}" type="pres">
      <dgm:prSet presAssocID="{5579DC62-427B-416D-A7E3-E24E8BCFD17D}" presName="compNode" presStyleCnt="0"/>
      <dgm:spPr/>
    </dgm:pt>
    <dgm:pt modelId="{B61A5016-0BB8-4526-B6C2-5878156A45E9}" type="pres">
      <dgm:prSet presAssocID="{5579DC62-427B-416D-A7E3-E24E8BCFD17D}" presName="bgRect" presStyleLbl="bgShp" presStyleIdx="1" presStyleCnt="3"/>
      <dgm:spPr>
        <a:solidFill>
          <a:srgbClr val="0070C0"/>
        </a:solidFill>
      </dgm:spPr>
    </dgm:pt>
    <dgm:pt modelId="{CD99B1F7-8490-4ED3-9EE2-CF84C21AABA1}" type="pres">
      <dgm:prSet presAssocID="{5579DC62-427B-416D-A7E3-E24E8BCFD17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2384E9E8-D022-49B1-8318-18E7A94443B2}" type="pres">
      <dgm:prSet presAssocID="{5579DC62-427B-416D-A7E3-E24E8BCFD17D}" presName="spaceRect" presStyleCnt="0"/>
      <dgm:spPr/>
    </dgm:pt>
    <dgm:pt modelId="{4D2DB223-6AC9-48F8-8A20-388E8A85EB0D}" type="pres">
      <dgm:prSet presAssocID="{5579DC62-427B-416D-A7E3-E24E8BCFD17D}" presName="parTx" presStyleLbl="revTx" presStyleIdx="1" presStyleCnt="3">
        <dgm:presLayoutVars>
          <dgm:chMax val="0"/>
          <dgm:chPref val="0"/>
        </dgm:presLayoutVars>
      </dgm:prSet>
      <dgm:spPr/>
    </dgm:pt>
    <dgm:pt modelId="{334E0D5E-22EA-475A-910A-4350068567D1}" type="pres">
      <dgm:prSet presAssocID="{DC8C2A65-67B8-4A7D-B92C-575002BB35F2}" presName="sibTrans" presStyleCnt="0"/>
      <dgm:spPr/>
    </dgm:pt>
    <dgm:pt modelId="{F95CFAC8-78B4-4353-B15A-7E4B7E34D05B}" type="pres">
      <dgm:prSet presAssocID="{3A71A17B-C01D-4B87-8727-D72A4FB80DA0}" presName="compNode" presStyleCnt="0"/>
      <dgm:spPr/>
    </dgm:pt>
    <dgm:pt modelId="{9B5AF39D-D3A6-470A-805D-BDD4ABE10877}" type="pres">
      <dgm:prSet presAssocID="{3A71A17B-C01D-4B87-8727-D72A4FB80DA0}" presName="bgRect" presStyleLbl="bgShp" presStyleIdx="2" presStyleCnt="3"/>
      <dgm:spPr>
        <a:solidFill>
          <a:srgbClr val="0070C0"/>
        </a:solidFill>
      </dgm:spPr>
    </dgm:pt>
    <dgm:pt modelId="{E473E527-7C91-47EB-856E-E5CC0AC093E7}" type="pres">
      <dgm:prSet presAssocID="{3A71A17B-C01D-4B87-8727-D72A4FB80D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mbulance"/>
        </a:ext>
      </dgm:extLst>
    </dgm:pt>
    <dgm:pt modelId="{FC3A9190-3F2E-4840-96E1-8953B0C314FD}" type="pres">
      <dgm:prSet presAssocID="{3A71A17B-C01D-4B87-8727-D72A4FB80DA0}" presName="spaceRect" presStyleCnt="0"/>
      <dgm:spPr/>
    </dgm:pt>
    <dgm:pt modelId="{D25C816C-5B1A-417A-B53E-B8817DB04438}" type="pres">
      <dgm:prSet presAssocID="{3A71A17B-C01D-4B87-8727-D72A4FB80DA0}" presName="parTx" presStyleLbl="revTx" presStyleIdx="2" presStyleCnt="3">
        <dgm:presLayoutVars>
          <dgm:chMax val="0"/>
          <dgm:chPref val="0"/>
        </dgm:presLayoutVars>
      </dgm:prSet>
      <dgm:spPr/>
    </dgm:pt>
  </dgm:ptLst>
  <dgm:cxnLst>
    <dgm:cxn modelId="{675A5A12-694B-470E-816B-375848D1CCD7}" srcId="{24A8D505-32A8-410B-A83C-3ECC40884425}" destId="{35CCCEE2-700D-401C-A2E4-1460EF2E48C6}" srcOrd="0" destOrd="0" parTransId="{016DF2CF-D6D0-46B4-9B62-1709959CAFCD}" sibTransId="{54D11DEF-CAD6-4FAE-B303-8B8EE0A4C056}"/>
    <dgm:cxn modelId="{421D2B2B-EB1A-415A-9AE6-B5176B637A5D}" type="presOf" srcId="{35CCCEE2-700D-401C-A2E4-1460EF2E48C6}" destId="{B636FFD0-D114-4CDD-8A04-EBE09DB45D4E}" srcOrd="0" destOrd="0" presId="urn:microsoft.com/office/officeart/2018/2/layout/IconVerticalSolidList"/>
    <dgm:cxn modelId="{1703184B-905C-4CD5-A7C8-3DA81FCF1B81}" type="presOf" srcId="{3A71A17B-C01D-4B87-8727-D72A4FB80DA0}" destId="{D25C816C-5B1A-417A-B53E-B8817DB04438}" srcOrd="0" destOrd="0" presId="urn:microsoft.com/office/officeart/2018/2/layout/IconVerticalSolidList"/>
    <dgm:cxn modelId="{E950A878-F783-45D0-881E-BBA6644FE3D9}" srcId="{24A8D505-32A8-410B-A83C-3ECC40884425}" destId="{3A71A17B-C01D-4B87-8727-D72A4FB80DA0}" srcOrd="2" destOrd="0" parTransId="{5BD8AAC6-72D2-41BA-8B10-4AC1B2461FA3}" sibTransId="{5405277B-DA8C-4554-B18E-27FBF60C7034}"/>
    <dgm:cxn modelId="{6912DFBF-DB26-4F80-A24A-08F9A522F0BF}" srcId="{24A8D505-32A8-410B-A83C-3ECC40884425}" destId="{5579DC62-427B-416D-A7E3-E24E8BCFD17D}" srcOrd="1" destOrd="0" parTransId="{2E441C4F-C31A-47E3-B3BA-FB4F6B86FFCB}" sibTransId="{DC8C2A65-67B8-4A7D-B92C-575002BB35F2}"/>
    <dgm:cxn modelId="{5598EBE0-3B71-4160-B644-FA82E1AFAA72}" type="presOf" srcId="{24A8D505-32A8-410B-A83C-3ECC40884425}" destId="{FF44A1EE-EDC0-4D56-B7C9-0016DA26F5B7}" srcOrd="0" destOrd="0" presId="urn:microsoft.com/office/officeart/2018/2/layout/IconVerticalSolidList"/>
    <dgm:cxn modelId="{14063CE6-0155-45A1-9FD7-937EB11F17AE}" type="presOf" srcId="{5579DC62-427B-416D-A7E3-E24E8BCFD17D}" destId="{4D2DB223-6AC9-48F8-8A20-388E8A85EB0D}" srcOrd="0" destOrd="0" presId="urn:microsoft.com/office/officeart/2018/2/layout/IconVerticalSolidList"/>
    <dgm:cxn modelId="{B353CD7D-4CFD-4C1B-922A-64EB28517B86}" type="presParOf" srcId="{FF44A1EE-EDC0-4D56-B7C9-0016DA26F5B7}" destId="{7F29402C-60EC-489F-92BD-8D6059BB5EB0}" srcOrd="0" destOrd="0" presId="urn:microsoft.com/office/officeart/2018/2/layout/IconVerticalSolidList"/>
    <dgm:cxn modelId="{E315EB9D-B14A-4C12-92B3-35FCBF4E7F6E}" type="presParOf" srcId="{7F29402C-60EC-489F-92BD-8D6059BB5EB0}" destId="{A8043823-B283-45AC-A305-4C1963DAA1A3}" srcOrd="0" destOrd="0" presId="urn:microsoft.com/office/officeart/2018/2/layout/IconVerticalSolidList"/>
    <dgm:cxn modelId="{1ABEB316-9177-476D-9054-729C014F66E1}" type="presParOf" srcId="{7F29402C-60EC-489F-92BD-8D6059BB5EB0}" destId="{5B0BBE20-ABFD-4E85-9C52-5A6F1A7FB3C7}" srcOrd="1" destOrd="0" presId="urn:microsoft.com/office/officeart/2018/2/layout/IconVerticalSolidList"/>
    <dgm:cxn modelId="{F0642480-7458-4BFE-BAA7-FEBA9329CE0A}" type="presParOf" srcId="{7F29402C-60EC-489F-92BD-8D6059BB5EB0}" destId="{D7A575F5-18EB-4936-9200-5B8CD51D890E}" srcOrd="2" destOrd="0" presId="urn:microsoft.com/office/officeart/2018/2/layout/IconVerticalSolidList"/>
    <dgm:cxn modelId="{1BF61FF7-312D-49A2-B5E5-616B671D35EF}" type="presParOf" srcId="{7F29402C-60EC-489F-92BD-8D6059BB5EB0}" destId="{B636FFD0-D114-4CDD-8A04-EBE09DB45D4E}" srcOrd="3" destOrd="0" presId="urn:microsoft.com/office/officeart/2018/2/layout/IconVerticalSolidList"/>
    <dgm:cxn modelId="{DD2E769E-6CA3-4FAD-AF25-C864389D1DDD}" type="presParOf" srcId="{FF44A1EE-EDC0-4D56-B7C9-0016DA26F5B7}" destId="{D11388FB-0508-4B66-ABA9-6D25C9293DF2}" srcOrd="1" destOrd="0" presId="urn:microsoft.com/office/officeart/2018/2/layout/IconVerticalSolidList"/>
    <dgm:cxn modelId="{1940B0D3-1B76-4DE6-8581-8D5052B75BCC}" type="presParOf" srcId="{FF44A1EE-EDC0-4D56-B7C9-0016DA26F5B7}" destId="{C3FA6229-118D-43C5-8162-AB6839CA643D}" srcOrd="2" destOrd="0" presId="urn:microsoft.com/office/officeart/2018/2/layout/IconVerticalSolidList"/>
    <dgm:cxn modelId="{EDF2B3F9-0DA5-4E17-A0BE-9CCA7F2A26CA}" type="presParOf" srcId="{C3FA6229-118D-43C5-8162-AB6839CA643D}" destId="{B61A5016-0BB8-4526-B6C2-5878156A45E9}" srcOrd="0" destOrd="0" presId="urn:microsoft.com/office/officeart/2018/2/layout/IconVerticalSolidList"/>
    <dgm:cxn modelId="{1752CCDF-CDD5-4371-9D01-C2D60FA114F8}" type="presParOf" srcId="{C3FA6229-118D-43C5-8162-AB6839CA643D}" destId="{CD99B1F7-8490-4ED3-9EE2-CF84C21AABA1}" srcOrd="1" destOrd="0" presId="urn:microsoft.com/office/officeart/2018/2/layout/IconVerticalSolidList"/>
    <dgm:cxn modelId="{AC859133-F830-47C9-BC9A-F2C23B2D52E3}" type="presParOf" srcId="{C3FA6229-118D-43C5-8162-AB6839CA643D}" destId="{2384E9E8-D022-49B1-8318-18E7A94443B2}" srcOrd="2" destOrd="0" presId="urn:microsoft.com/office/officeart/2018/2/layout/IconVerticalSolidList"/>
    <dgm:cxn modelId="{513A076B-D268-4F26-AC31-5F9344E3EC7D}" type="presParOf" srcId="{C3FA6229-118D-43C5-8162-AB6839CA643D}" destId="{4D2DB223-6AC9-48F8-8A20-388E8A85EB0D}" srcOrd="3" destOrd="0" presId="urn:microsoft.com/office/officeart/2018/2/layout/IconVerticalSolidList"/>
    <dgm:cxn modelId="{5C8EA608-4DED-4E4F-87B1-61E9CEAEFAF1}" type="presParOf" srcId="{FF44A1EE-EDC0-4D56-B7C9-0016DA26F5B7}" destId="{334E0D5E-22EA-475A-910A-4350068567D1}" srcOrd="3" destOrd="0" presId="urn:microsoft.com/office/officeart/2018/2/layout/IconVerticalSolidList"/>
    <dgm:cxn modelId="{6169AA6F-68D4-4A4F-A97C-5D495C0E26AE}" type="presParOf" srcId="{FF44A1EE-EDC0-4D56-B7C9-0016DA26F5B7}" destId="{F95CFAC8-78B4-4353-B15A-7E4B7E34D05B}" srcOrd="4" destOrd="0" presId="urn:microsoft.com/office/officeart/2018/2/layout/IconVerticalSolidList"/>
    <dgm:cxn modelId="{E8D50011-54D3-4FFD-80EE-4BE646B9FA9F}" type="presParOf" srcId="{F95CFAC8-78B4-4353-B15A-7E4B7E34D05B}" destId="{9B5AF39D-D3A6-470A-805D-BDD4ABE10877}" srcOrd="0" destOrd="0" presId="urn:microsoft.com/office/officeart/2018/2/layout/IconVerticalSolidList"/>
    <dgm:cxn modelId="{72930F5A-F2C3-48EA-B8D5-4A9B39B939D0}" type="presParOf" srcId="{F95CFAC8-78B4-4353-B15A-7E4B7E34D05B}" destId="{E473E527-7C91-47EB-856E-E5CC0AC093E7}" srcOrd="1" destOrd="0" presId="urn:microsoft.com/office/officeart/2018/2/layout/IconVerticalSolidList"/>
    <dgm:cxn modelId="{6004E5F9-1CBD-4902-A90A-24A602733CA0}" type="presParOf" srcId="{F95CFAC8-78B4-4353-B15A-7E4B7E34D05B}" destId="{FC3A9190-3F2E-4840-96E1-8953B0C314FD}" srcOrd="2" destOrd="0" presId="urn:microsoft.com/office/officeart/2018/2/layout/IconVerticalSolidList"/>
    <dgm:cxn modelId="{8A1836E7-2F54-48DD-830E-B2DACC29039A}" type="presParOf" srcId="{F95CFAC8-78B4-4353-B15A-7E4B7E34D05B}" destId="{D25C816C-5B1A-417A-B53E-B8817DB044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6320C5-1F2F-4681-BE38-6F6B14B46FAD}"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D2B99BEB-375A-460B-9413-33DBEE9C8587}">
      <dgm:prSet/>
      <dgm:spPr>
        <a:solidFill>
          <a:srgbClr val="0070C0"/>
        </a:solidFill>
      </dgm:spPr>
      <dgm:t>
        <a:bodyPr/>
        <a:lstStyle/>
        <a:p>
          <a:r>
            <a:rPr lang="en-US"/>
            <a:t>Clear Understanding of Chain of Command.</a:t>
          </a:r>
        </a:p>
      </dgm:t>
    </dgm:pt>
    <dgm:pt modelId="{2F56D8BA-871E-4D14-8FE4-F1CF6BBF95A7}" type="parTrans" cxnId="{52637B68-435E-4461-8F25-EE0F6CD44A8F}">
      <dgm:prSet/>
      <dgm:spPr/>
      <dgm:t>
        <a:bodyPr/>
        <a:lstStyle/>
        <a:p>
          <a:endParaRPr lang="en-US"/>
        </a:p>
      </dgm:t>
    </dgm:pt>
    <dgm:pt modelId="{33482F12-27A9-412B-82C4-6A5174222DCC}" type="sibTrans" cxnId="{52637B68-435E-4461-8F25-EE0F6CD44A8F}">
      <dgm:prSet/>
      <dgm:spPr/>
      <dgm:t>
        <a:bodyPr/>
        <a:lstStyle/>
        <a:p>
          <a:endParaRPr lang="en-US"/>
        </a:p>
      </dgm:t>
    </dgm:pt>
    <dgm:pt modelId="{C43E6637-B109-4109-82A7-1AF7689FE7A1}">
      <dgm:prSet/>
      <dgm:spPr>
        <a:solidFill>
          <a:srgbClr val="0070C0"/>
        </a:solidFill>
      </dgm:spPr>
      <dgm:t>
        <a:bodyPr/>
        <a:lstStyle/>
        <a:p>
          <a:r>
            <a:rPr lang="en-US" dirty="0"/>
            <a:t>Unknown Capabilities of HERT.</a:t>
          </a:r>
        </a:p>
      </dgm:t>
    </dgm:pt>
    <dgm:pt modelId="{47772F8A-9DFD-40EF-9205-304564E9AEE4}" type="parTrans" cxnId="{044B5968-A4EC-48F6-BC9B-EFCCFF15B544}">
      <dgm:prSet/>
      <dgm:spPr/>
      <dgm:t>
        <a:bodyPr/>
        <a:lstStyle/>
        <a:p>
          <a:endParaRPr lang="en-US"/>
        </a:p>
      </dgm:t>
    </dgm:pt>
    <dgm:pt modelId="{DB15F7F2-9E88-4F54-8056-BE192600201F}" type="sibTrans" cxnId="{044B5968-A4EC-48F6-BC9B-EFCCFF15B544}">
      <dgm:prSet/>
      <dgm:spPr/>
      <dgm:t>
        <a:bodyPr/>
        <a:lstStyle/>
        <a:p>
          <a:endParaRPr lang="en-US"/>
        </a:p>
      </dgm:t>
    </dgm:pt>
    <dgm:pt modelId="{81DDCBEB-EF6E-4A29-AF17-6169857B3729}">
      <dgm:prSet/>
      <dgm:spPr>
        <a:solidFill>
          <a:srgbClr val="0070C0"/>
        </a:solidFill>
      </dgm:spPr>
      <dgm:t>
        <a:bodyPr/>
        <a:lstStyle/>
        <a:p>
          <a:r>
            <a:rPr lang="en-US"/>
            <a:t>Comm Center education on:</a:t>
          </a:r>
        </a:p>
      </dgm:t>
    </dgm:pt>
    <dgm:pt modelId="{DB05AC12-6FA1-4A04-894A-7258D4848836}" type="parTrans" cxnId="{BCD02A3E-6C28-4263-B87F-30F471C2B0F3}">
      <dgm:prSet/>
      <dgm:spPr/>
      <dgm:t>
        <a:bodyPr/>
        <a:lstStyle/>
        <a:p>
          <a:endParaRPr lang="en-US"/>
        </a:p>
      </dgm:t>
    </dgm:pt>
    <dgm:pt modelId="{295F6D78-7D38-46A9-8BEA-AEB91FEA04D7}" type="sibTrans" cxnId="{BCD02A3E-6C28-4263-B87F-30F471C2B0F3}">
      <dgm:prSet/>
      <dgm:spPr/>
      <dgm:t>
        <a:bodyPr/>
        <a:lstStyle/>
        <a:p>
          <a:endParaRPr lang="en-US"/>
        </a:p>
      </dgm:t>
    </dgm:pt>
    <dgm:pt modelId="{B34ADC3A-19C0-4DF0-8567-0F0C7067A48F}">
      <dgm:prSet/>
      <dgm:spPr/>
      <dgm:t>
        <a:bodyPr/>
        <a:lstStyle/>
        <a:p>
          <a:r>
            <a:rPr lang="en-US"/>
            <a:t>Coordinating transportation to and from the incident.</a:t>
          </a:r>
        </a:p>
      </dgm:t>
    </dgm:pt>
    <dgm:pt modelId="{DDDB6C32-2A35-4041-91C0-61B6AA2AA3D3}" type="parTrans" cxnId="{DE513847-C645-406D-95AE-1B6CEE061C03}">
      <dgm:prSet/>
      <dgm:spPr/>
      <dgm:t>
        <a:bodyPr/>
        <a:lstStyle/>
        <a:p>
          <a:endParaRPr lang="en-US"/>
        </a:p>
      </dgm:t>
    </dgm:pt>
    <dgm:pt modelId="{D28DA7BB-8292-4F8A-BE4B-2188C9D49063}" type="sibTrans" cxnId="{DE513847-C645-406D-95AE-1B6CEE061C03}">
      <dgm:prSet/>
      <dgm:spPr/>
      <dgm:t>
        <a:bodyPr/>
        <a:lstStyle/>
        <a:p>
          <a:endParaRPr lang="en-US"/>
        </a:p>
      </dgm:t>
    </dgm:pt>
    <dgm:pt modelId="{01D9FE72-65B4-4CC6-89E9-A8265D21D45C}">
      <dgm:prSet/>
      <dgm:spPr/>
      <dgm:t>
        <a:bodyPr/>
        <a:lstStyle/>
        <a:p>
          <a:r>
            <a:rPr lang="en-US"/>
            <a:t>Rotation of hospitals</a:t>
          </a:r>
        </a:p>
      </dgm:t>
    </dgm:pt>
    <dgm:pt modelId="{A54E76FA-C08C-4757-A8A8-54361517FDD6}" type="parTrans" cxnId="{B030AF17-AC5F-4448-8DE6-EBE4606ED154}">
      <dgm:prSet/>
      <dgm:spPr/>
      <dgm:t>
        <a:bodyPr/>
        <a:lstStyle/>
        <a:p>
          <a:endParaRPr lang="en-US"/>
        </a:p>
      </dgm:t>
    </dgm:pt>
    <dgm:pt modelId="{4BBFDEF2-BCE9-4173-A375-EC9CD7AF6669}" type="sibTrans" cxnId="{B030AF17-AC5F-4448-8DE6-EBE4606ED154}">
      <dgm:prSet/>
      <dgm:spPr/>
      <dgm:t>
        <a:bodyPr/>
        <a:lstStyle/>
        <a:p>
          <a:endParaRPr lang="en-US"/>
        </a:p>
      </dgm:t>
    </dgm:pt>
    <dgm:pt modelId="{4519EB4F-C977-459C-AB26-72C63C6243BA}">
      <dgm:prSet/>
      <dgm:spPr>
        <a:solidFill>
          <a:srgbClr val="0070C0"/>
        </a:solidFill>
      </dgm:spPr>
      <dgm:t>
        <a:bodyPr/>
        <a:lstStyle/>
        <a:p>
          <a:r>
            <a:rPr lang="en-US"/>
            <a:t>Training needed between Fire Crews and HERT.</a:t>
          </a:r>
        </a:p>
      </dgm:t>
    </dgm:pt>
    <dgm:pt modelId="{7175555B-0A72-4DBC-9D5E-FBFBE1E54CC2}" type="parTrans" cxnId="{0D209287-61CC-4A82-A93A-37BADCA74A58}">
      <dgm:prSet/>
      <dgm:spPr/>
      <dgm:t>
        <a:bodyPr/>
        <a:lstStyle/>
        <a:p>
          <a:endParaRPr lang="en-US"/>
        </a:p>
      </dgm:t>
    </dgm:pt>
    <dgm:pt modelId="{E3F0CDBC-2E3D-4279-AA91-677E45D10F68}" type="sibTrans" cxnId="{0D209287-61CC-4A82-A93A-37BADCA74A58}">
      <dgm:prSet/>
      <dgm:spPr/>
      <dgm:t>
        <a:bodyPr/>
        <a:lstStyle/>
        <a:p>
          <a:endParaRPr lang="en-US"/>
        </a:p>
      </dgm:t>
    </dgm:pt>
    <dgm:pt modelId="{DF6826AD-6C83-40DF-9CE6-2AB6305FA2D1}" type="pres">
      <dgm:prSet presAssocID="{936320C5-1F2F-4681-BE38-6F6B14B46FAD}" presName="linear" presStyleCnt="0">
        <dgm:presLayoutVars>
          <dgm:dir/>
          <dgm:animLvl val="lvl"/>
          <dgm:resizeHandles val="exact"/>
        </dgm:presLayoutVars>
      </dgm:prSet>
      <dgm:spPr/>
    </dgm:pt>
    <dgm:pt modelId="{7BA054F5-7CBB-45B3-8604-D5BE18298E81}" type="pres">
      <dgm:prSet presAssocID="{D2B99BEB-375A-460B-9413-33DBEE9C8587}" presName="parentLin" presStyleCnt="0"/>
      <dgm:spPr/>
    </dgm:pt>
    <dgm:pt modelId="{CF4AA123-B026-49B4-957E-0FDB715A7390}" type="pres">
      <dgm:prSet presAssocID="{D2B99BEB-375A-460B-9413-33DBEE9C8587}" presName="parentLeftMargin" presStyleLbl="node1" presStyleIdx="0" presStyleCnt="4"/>
      <dgm:spPr/>
    </dgm:pt>
    <dgm:pt modelId="{E241D3D1-347E-4B23-B1CA-0F3BE0B1E5C3}" type="pres">
      <dgm:prSet presAssocID="{D2B99BEB-375A-460B-9413-33DBEE9C8587}" presName="parentText" presStyleLbl="node1" presStyleIdx="0" presStyleCnt="4">
        <dgm:presLayoutVars>
          <dgm:chMax val="0"/>
          <dgm:bulletEnabled val="1"/>
        </dgm:presLayoutVars>
      </dgm:prSet>
      <dgm:spPr/>
    </dgm:pt>
    <dgm:pt modelId="{C32834C7-2071-48FF-BD23-AF2238BA2FF1}" type="pres">
      <dgm:prSet presAssocID="{D2B99BEB-375A-460B-9413-33DBEE9C8587}" presName="negativeSpace" presStyleCnt="0"/>
      <dgm:spPr/>
    </dgm:pt>
    <dgm:pt modelId="{78F7C1C8-E709-4A9A-AC99-92037E44B74F}" type="pres">
      <dgm:prSet presAssocID="{D2B99BEB-375A-460B-9413-33DBEE9C8587}" presName="childText" presStyleLbl="conFgAcc1" presStyleIdx="0" presStyleCnt="4">
        <dgm:presLayoutVars>
          <dgm:bulletEnabled val="1"/>
        </dgm:presLayoutVars>
      </dgm:prSet>
      <dgm:spPr/>
    </dgm:pt>
    <dgm:pt modelId="{FCC5A019-D93B-4A7D-91B1-7ED3FE2D1461}" type="pres">
      <dgm:prSet presAssocID="{33482F12-27A9-412B-82C4-6A5174222DCC}" presName="spaceBetweenRectangles" presStyleCnt="0"/>
      <dgm:spPr/>
    </dgm:pt>
    <dgm:pt modelId="{9EFC6017-7F1C-4A72-9886-4FFF2E5D50C1}" type="pres">
      <dgm:prSet presAssocID="{C43E6637-B109-4109-82A7-1AF7689FE7A1}" presName="parentLin" presStyleCnt="0"/>
      <dgm:spPr/>
    </dgm:pt>
    <dgm:pt modelId="{2EF19E4E-E8BC-48D0-9BF5-035636FD5D7D}" type="pres">
      <dgm:prSet presAssocID="{C43E6637-B109-4109-82A7-1AF7689FE7A1}" presName="parentLeftMargin" presStyleLbl="node1" presStyleIdx="0" presStyleCnt="4"/>
      <dgm:spPr/>
    </dgm:pt>
    <dgm:pt modelId="{D96F3716-57CF-4688-82FA-834BD9699835}" type="pres">
      <dgm:prSet presAssocID="{C43E6637-B109-4109-82A7-1AF7689FE7A1}" presName="parentText" presStyleLbl="node1" presStyleIdx="1" presStyleCnt="4">
        <dgm:presLayoutVars>
          <dgm:chMax val="0"/>
          <dgm:bulletEnabled val="1"/>
        </dgm:presLayoutVars>
      </dgm:prSet>
      <dgm:spPr/>
    </dgm:pt>
    <dgm:pt modelId="{EA24DEAE-F943-442B-9B87-8263D7129BA6}" type="pres">
      <dgm:prSet presAssocID="{C43E6637-B109-4109-82A7-1AF7689FE7A1}" presName="negativeSpace" presStyleCnt="0"/>
      <dgm:spPr/>
    </dgm:pt>
    <dgm:pt modelId="{CC10E24F-8864-41B4-B752-3DD1EEDB1D29}" type="pres">
      <dgm:prSet presAssocID="{C43E6637-B109-4109-82A7-1AF7689FE7A1}" presName="childText" presStyleLbl="conFgAcc1" presStyleIdx="1" presStyleCnt="4">
        <dgm:presLayoutVars>
          <dgm:bulletEnabled val="1"/>
        </dgm:presLayoutVars>
      </dgm:prSet>
      <dgm:spPr/>
    </dgm:pt>
    <dgm:pt modelId="{E5868054-9E70-4D8E-A38D-7CD90AB2E86B}" type="pres">
      <dgm:prSet presAssocID="{DB15F7F2-9E88-4F54-8056-BE192600201F}" presName="spaceBetweenRectangles" presStyleCnt="0"/>
      <dgm:spPr/>
    </dgm:pt>
    <dgm:pt modelId="{85D2543B-4E40-45D1-9A37-D6C7AA875FC6}" type="pres">
      <dgm:prSet presAssocID="{81DDCBEB-EF6E-4A29-AF17-6169857B3729}" presName="parentLin" presStyleCnt="0"/>
      <dgm:spPr/>
    </dgm:pt>
    <dgm:pt modelId="{0B5FC4DF-50FA-46B4-AB95-E4E27EE40929}" type="pres">
      <dgm:prSet presAssocID="{81DDCBEB-EF6E-4A29-AF17-6169857B3729}" presName="parentLeftMargin" presStyleLbl="node1" presStyleIdx="1" presStyleCnt="4"/>
      <dgm:spPr/>
    </dgm:pt>
    <dgm:pt modelId="{C74FFEC8-6406-4F3B-8DE4-1B3D0891D533}" type="pres">
      <dgm:prSet presAssocID="{81DDCBEB-EF6E-4A29-AF17-6169857B3729}" presName="parentText" presStyleLbl="node1" presStyleIdx="2" presStyleCnt="4">
        <dgm:presLayoutVars>
          <dgm:chMax val="0"/>
          <dgm:bulletEnabled val="1"/>
        </dgm:presLayoutVars>
      </dgm:prSet>
      <dgm:spPr/>
    </dgm:pt>
    <dgm:pt modelId="{612B5F95-A601-48A6-9130-66629C2C48E5}" type="pres">
      <dgm:prSet presAssocID="{81DDCBEB-EF6E-4A29-AF17-6169857B3729}" presName="negativeSpace" presStyleCnt="0"/>
      <dgm:spPr/>
    </dgm:pt>
    <dgm:pt modelId="{0CABA252-A79E-4D7D-84C0-C641CD450136}" type="pres">
      <dgm:prSet presAssocID="{81DDCBEB-EF6E-4A29-AF17-6169857B3729}" presName="childText" presStyleLbl="conFgAcc1" presStyleIdx="2" presStyleCnt="4">
        <dgm:presLayoutVars>
          <dgm:bulletEnabled val="1"/>
        </dgm:presLayoutVars>
      </dgm:prSet>
      <dgm:spPr/>
    </dgm:pt>
    <dgm:pt modelId="{818997B3-E86F-4D84-9B46-44F24529FE6F}" type="pres">
      <dgm:prSet presAssocID="{295F6D78-7D38-46A9-8BEA-AEB91FEA04D7}" presName="spaceBetweenRectangles" presStyleCnt="0"/>
      <dgm:spPr/>
    </dgm:pt>
    <dgm:pt modelId="{4861CC84-6B50-4788-AB4A-4656BA82980E}" type="pres">
      <dgm:prSet presAssocID="{4519EB4F-C977-459C-AB26-72C63C6243BA}" presName="parentLin" presStyleCnt="0"/>
      <dgm:spPr/>
    </dgm:pt>
    <dgm:pt modelId="{03E25BF7-55FB-41F8-B2D5-6FA7B12417D7}" type="pres">
      <dgm:prSet presAssocID="{4519EB4F-C977-459C-AB26-72C63C6243BA}" presName="parentLeftMargin" presStyleLbl="node1" presStyleIdx="2" presStyleCnt="4"/>
      <dgm:spPr/>
    </dgm:pt>
    <dgm:pt modelId="{91C7A230-FD04-4CC1-B07A-45AD82FC78B3}" type="pres">
      <dgm:prSet presAssocID="{4519EB4F-C977-459C-AB26-72C63C6243BA}" presName="parentText" presStyleLbl="node1" presStyleIdx="3" presStyleCnt="4">
        <dgm:presLayoutVars>
          <dgm:chMax val="0"/>
          <dgm:bulletEnabled val="1"/>
        </dgm:presLayoutVars>
      </dgm:prSet>
      <dgm:spPr/>
    </dgm:pt>
    <dgm:pt modelId="{9B9EB2BE-6503-409C-830F-4AAA9DBDDD9C}" type="pres">
      <dgm:prSet presAssocID="{4519EB4F-C977-459C-AB26-72C63C6243BA}" presName="negativeSpace" presStyleCnt="0"/>
      <dgm:spPr/>
    </dgm:pt>
    <dgm:pt modelId="{B7602E31-9CE9-46E0-92D2-8E3026242D6C}" type="pres">
      <dgm:prSet presAssocID="{4519EB4F-C977-459C-AB26-72C63C6243BA}" presName="childText" presStyleLbl="conFgAcc1" presStyleIdx="3" presStyleCnt="4">
        <dgm:presLayoutVars>
          <dgm:bulletEnabled val="1"/>
        </dgm:presLayoutVars>
      </dgm:prSet>
      <dgm:spPr/>
    </dgm:pt>
  </dgm:ptLst>
  <dgm:cxnLst>
    <dgm:cxn modelId="{45929005-01F6-4438-ACBC-1737992806C7}" type="presOf" srcId="{01D9FE72-65B4-4CC6-89E9-A8265D21D45C}" destId="{0CABA252-A79E-4D7D-84C0-C641CD450136}" srcOrd="0" destOrd="1" presId="urn:microsoft.com/office/officeart/2005/8/layout/list1"/>
    <dgm:cxn modelId="{B030AF17-AC5F-4448-8DE6-EBE4606ED154}" srcId="{81DDCBEB-EF6E-4A29-AF17-6169857B3729}" destId="{01D9FE72-65B4-4CC6-89E9-A8265D21D45C}" srcOrd="1" destOrd="0" parTransId="{A54E76FA-C08C-4757-A8A8-54361517FDD6}" sibTransId="{4BBFDEF2-BCE9-4173-A375-EC9CD7AF6669}"/>
    <dgm:cxn modelId="{3C6C8B2C-1C43-4DA0-B7E8-795CAA32FA3E}" type="presOf" srcId="{81DDCBEB-EF6E-4A29-AF17-6169857B3729}" destId="{0B5FC4DF-50FA-46B4-AB95-E4E27EE40929}" srcOrd="0" destOrd="0" presId="urn:microsoft.com/office/officeart/2005/8/layout/list1"/>
    <dgm:cxn modelId="{BCD02A3E-6C28-4263-B87F-30F471C2B0F3}" srcId="{936320C5-1F2F-4681-BE38-6F6B14B46FAD}" destId="{81DDCBEB-EF6E-4A29-AF17-6169857B3729}" srcOrd="2" destOrd="0" parTransId="{DB05AC12-6FA1-4A04-894A-7258D4848836}" sibTransId="{295F6D78-7D38-46A9-8BEA-AEB91FEA04D7}"/>
    <dgm:cxn modelId="{464ABA45-D1A9-496A-A8BC-FAFCACADB299}" type="presOf" srcId="{4519EB4F-C977-459C-AB26-72C63C6243BA}" destId="{91C7A230-FD04-4CC1-B07A-45AD82FC78B3}" srcOrd="1" destOrd="0" presId="urn:microsoft.com/office/officeart/2005/8/layout/list1"/>
    <dgm:cxn modelId="{DE513847-C645-406D-95AE-1B6CEE061C03}" srcId="{81DDCBEB-EF6E-4A29-AF17-6169857B3729}" destId="{B34ADC3A-19C0-4DF0-8567-0F0C7067A48F}" srcOrd="0" destOrd="0" parTransId="{DDDB6C32-2A35-4041-91C0-61B6AA2AA3D3}" sibTransId="{D28DA7BB-8292-4F8A-BE4B-2188C9D49063}"/>
    <dgm:cxn modelId="{044B5968-A4EC-48F6-BC9B-EFCCFF15B544}" srcId="{936320C5-1F2F-4681-BE38-6F6B14B46FAD}" destId="{C43E6637-B109-4109-82A7-1AF7689FE7A1}" srcOrd="1" destOrd="0" parTransId="{47772F8A-9DFD-40EF-9205-304564E9AEE4}" sibTransId="{DB15F7F2-9E88-4F54-8056-BE192600201F}"/>
    <dgm:cxn modelId="{52637B68-435E-4461-8F25-EE0F6CD44A8F}" srcId="{936320C5-1F2F-4681-BE38-6F6B14B46FAD}" destId="{D2B99BEB-375A-460B-9413-33DBEE9C8587}" srcOrd="0" destOrd="0" parTransId="{2F56D8BA-871E-4D14-8FE4-F1CF6BBF95A7}" sibTransId="{33482F12-27A9-412B-82C4-6A5174222DCC}"/>
    <dgm:cxn modelId="{111AC468-AF9F-4050-9313-06DBD117CA07}" type="presOf" srcId="{D2B99BEB-375A-460B-9413-33DBEE9C8587}" destId="{E241D3D1-347E-4B23-B1CA-0F3BE0B1E5C3}" srcOrd="1" destOrd="0" presId="urn:microsoft.com/office/officeart/2005/8/layout/list1"/>
    <dgm:cxn modelId="{DDF5F149-3BBB-4A4F-AC95-C1B388E8754F}" type="presOf" srcId="{C43E6637-B109-4109-82A7-1AF7689FE7A1}" destId="{2EF19E4E-E8BC-48D0-9BF5-035636FD5D7D}" srcOrd="0" destOrd="0" presId="urn:microsoft.com/office/officeart/2005/8/layout/list1"/>
    <dgm:cxn modelId="{0D209287-61CC-4A82-A93A-37BADCA74A58}" srcId="{936320C5-1F2F-4681-BE38-6F6B14B46FAD}" destId="{4519EB4F-C977-459C-AB26-72C63C6243BA}" srcOrd="3" destOrd="0" parTransId="{7175555B-0A72-4DBC-9D5E-FBFBE1E54CC2}" sibTransId="{E3F0CDBC-2E3D-4279-AA91-677E45D10F68}"/>
    <dgm:cxn modelId="{8449339E-3821-48B1-93D4-A1E76E6AA94C}" type="presOf" srcId="{C43E6637-B109-4109-82A7-1AF7689FE7A1}" destId="{D96F3716-57CF-4688-82FA-834BD9699835}" srcOrd="1" destOrd="0" presId="urn:microsoft.com/office/officeart/2005/8/layout/list1"/>
    <dgm:cxn modelId="{5F3405A8-8B17-4DC7-8481-5302D8997F1D}" type="presOf" srcId="{B34ADC3A-19C0-4DF0-8567-0F0C7067A48F}" destId="{0CABA252-A79E-4D7D-84C0-C641CD450136}" srcOrd="0" destOrd="0" presId="urn:microsoft.com/office/officeart/2005/8/layout/list1"/>
    <dgm:cxn modelId="{EC9734B7-5DC1-4E9A-BF9F-154303F118DB}" type="presOf" srcId="{81DDCBEB-EF6E-4A29-AF17-6169857B3729}" destId="{C74FFEC8-6406-4F3B-8DE4-1B3D0891D533}" srcOrd="1" destOrd="0" presId="urn:microsoft.com/office/officeart/2005/8/layout/list1"/>
    <dgm:cxn modelId="{1B8E9AC1-6DCA-4167-8C27-AE6DC2558A61}" type="presOf" srcId="{936320C5-1F2F-4681-BE38-6F6B14B46FAD}" destId="{DF6826AD-6C83-40DF-9CE6-2AB6305FA2D1}" srcOrd="0" destOrd="0" presId="urn:microsoft.com/office/officeart/2005/8/layout/list1"/>
    <dgm:cxn modelId="{116205C6-ED10-4CD6-9F76-764D189448E0}" type="presOf" srcId="{D2B99BEB-375A-460B-9413-33DBEE9C8587}" destId="{CF4AA123-B026-49B4-957E-0FDB715A7390}" srcOrd="0" destOrd="0" presId="urn:microsoft.com/office/officeart/2005/8/layout/list1"/>
    <dgm:cxn modelId="{1DB82FE9-C1C4-49AA-ADF6-4F355889A189}" type="presOf" srcId="{4519EB4F-C977-459C-AB26-72C63C6243BA}" destId="{03E25BF7-55FB-41F8-B2D5-6FA7B12417D7}" srcOrd="0" destOrd="0" presId="urn:microsoft.com/office/officeart/2005/8/layout/list1"/>
    <dgm:cxn modelId="{39CD24CD-1A3C-45DD-A46A-38735BD5F4C3}" type="presParOf" srcId="{DF6826AD-6C83-40DF-9CE6-2AB6305FA2D1}" destId="{7BA054F5-7CBB-45B3-8604-D5BE18298E81}" srcOrd="0" destOrd="0" presId="urn:microsoft.com/office/officeart/2005/8/layout/list1"/>
    <dgm:cxn modelId="{5A9D88AD-CFC2-442A-AC03-B15AB10B2032}" type="presParOf" srcId="{7BA054F5-7CBB-45B3-8604-D5BE18298E81}" destId="{CF4AA123-B026-49B4-957E-0FDB715A7390}" srcOrd="0" destOrd="0" presId="urn:microsoft.com/office/officeart/2005/8/layout/list1"/>
    <dgm:cxn modelId="{2732A5C9-B703-4ED7-849B-594341B5B613}" type="presParOf" srcId="{7BA054F5-7CBB-45B3-8604-D5BE18298E81}" destId="{E241D3D1-347E-4B23-B1CA-0F3BE0B1E5C3}" srcOrd="1" destOrd="0" presId="urn:microsoft.com/office/officeart/2005/8/layout/list1"/>
    <dgm:cxn modelId="{0EB8FFE0-36B3-4428-BAFA-C2244B8DFE43}" type="presParOf" srcId="{DF6826AD-6C83-40DF-9CE6-2AB6305FA2D1}" destId="{C32834C7-2071-48FF-BD23-AF2238BA2FF1}" srcOrd="1" destOrd="0" presId="urn:microsoft.com/office/officeart/2005/8/layout/list1"/>
    <dgm:cxn modelId="{EC1CB2B6-4FDB-4E99-B182-A5D07435D6D8}" type="presParOf" srcId="{DF6826AD-6C83-40DF-9CE6-2AB6305FA2D1}" destId="{78F7C1C8-E709-4A9A-AC99-92037E44B74F}" srcOrd="2" destOrd="0" presId="urn:microsoft.com/office/officeart/2005/8/layout/list1"/>
    <dgm:cxn modelId="{46334F3F-B9C7-426A-A70B-577DFFC215C3}" type="presParOf" srcId="{DF6826AD-6C83-40DF-9CE6-2AB6305FA2D1}" destId="{FCC5A019-D93B-4A7D-91B1-7ED3FE2D1461}" srcOrd="3" destOrd="0" presId="urn:microsoft.com/office/officeart/2005/8/layout/list1"/>
    <dgm:cxn modelId="{82C03FC2-C5D0-4923-8859-4E24BEB1B4A1}" type="presParOf" srcId="{DF6826AD-6C83-40DF-9CE6-2AB6305FA2D1}" destId="{9EFC6017-7F1C-4A72-9886-4FFF2E5D50C1}" srcOrd="4" destOrd="0" presId="urn:microsoft.com/office/officeart/2005/8/layout/list1"/>
    <dgm:cxn modelId="{E707033E-C9F1-46F8-9BC2-5AB419F72084}" type="presParOf" srcId="{9EFC6017-7F1C-4A72-9886-4FFF2E5D50C1}" destId="{2EF19E4E-E8BC-48D0-9BF5-035636FD5D7D}" srcOrd="0" destOrd="0" presId="urn:microsoft.com/office/officeart/2005/8/layout/list1"/>
    <dgm:cxn modelId="{D32B59D5-134E-47AB-B4F0-73CA48A34473}" type="presParOf" srcId="{9EFC6017-7F1C-4A72-9886-4FFF2E5D50C1}" destId="{D96F3716-57CF-4688-82FA-834BD9699835}" srcOrd="1" destOrd="0" presId="urn:microsoft.com/office/officeart/2005/8/layout/list1"/>
    <dgm:cxn modelId="{DAA4D8DA-DC3C-4775-A375-1292BC8CED98}" type="presParOf" srcId="{DF6826AD-6C83-40DF-9CE6-2AB6305FA2D1}" destId="{EA24DEAE-F943-442B-9B87-8263D7129BA6}" srcOrd="5" destOrd="0" presId="urn:microsoft.com/office/officeart/2005/8/layout/list1"/>
    <dgm:cxn modelId="{A3C0EEDF-D45B-4E4D-842F-5CAC95DD28A9}" type="presParOf" srcId="{DF6826AD-6C83-40DF-9CE6-2AB6305FA2D1}" destId="{CC10E24F-8864-41B4-B752-3DD1EEDB1D29}" srcOrd="6" destOrd="0" presId="urn:microsoft.com/office/officeart/2005/8/layout/list1"/>
    <dgm:cxn modelId="{54FA06AA-DBA7-43DD-AFFD-5FA32A334451}" type="presParOf" srcId="{DF6826AD-6C83-40DF-9CE6-2AB6305FA2D1}" destId="{E5868054-9E70-4D8E-A38D-7CD90AB2E86B}" srcOrd="7" destOrd="0" presId="urn:microsoft.com/office/officeart/2005/8/layout/list1"/>
    <dgm:cxn modelId="{31162A36-EEAB-4484-9343-6959207A0DE9}" type="presParOf" srcId="{DF6826AD-6C83-40DF-9CE6-2AB6305FA2D1}" destId="{85D2543B-4E40-45D1-9A37-D6C7AA875FC6}" srcOrd="8" destOrd="0" presId="urn:microsoft.com/office/officeart/2005/8/layout/list1"/>
    <dgm:cxn modelId="{E1D2923A-74D2-40A3-B533-23556379F872}" type="presParOf" srcId="{85D2543B-4E40-45D1-9A37-D6C7AA875FC6}" destId="{0B5FC4DF-50FA-46B4-AB95-E4E27EE40929}" srcOrd="0" destOrd="0" presId="urn:microsoft.com/office/officeart/2005/8/layout/list1"/>
    <dgm:cxn modelId="{E6D40911-74BF-4B7D-B8C1-D92901E111E7}" type="presParOf" srcId="{85D2543B-4E40-45D1-9A37-D6C7AA875FC6}" destId="{C74FFEC8-6406-4F3B-8DE4-1B3D0891D533}" srcOrd="1" destOrd="0" presId="urn:microsoft.com/office/officeart/2005/8/layout/list1"/>
    <dgm:cxn modelId="{68961B9C-E6E1-4FCB-AF93-49F725CAFFE7}" type="presParOf" srcId="{DF6826AD-6C83-40DF-9CE6-2AB6305FA2D1}" destId="{612B5F95-A601-48A6-9130-66629C2C48E5}" srcOrd="9" destOrd="0" presId="urn:microsoft.com/office/officeart/2005/8/layout/list1"/>
    <dgm:cxn modelId="{ABA1D8DD-F68B-47FD-AC25-21E698DFE81E}" type="presParOf" srcId="{DF6826AD-6C83-40DF-9CE6-2AB6305FA2D1}" destId="{0CABA252-A79E-4D7D-84C0-C641CD450136}" srcOrd="10" destOrd="0" presId="urn:microsoft.com/office/officeart/2005/8/layout/list1"/>
    <dgm:cxn modelId="{5206EF61-6E15-45F3-8C48-51E6DD308DBB}" type="presParOf" srcId="{DF6826AD-6C83-40DF-9CE6-2AB6305FA2D1}" destId="{818997B3-E86F-4D84-9B46-44F24529FE6F}" srcOrd="11" destOrd="0" presId="urn:microsoft.com/office/officeart/2005/8/layout/list1"/>
    <dgm:cxn modelId="{2B53807C-7CE4-4053-80E3-090EE5E556E1}" type="presParOf" srcId="{DF6826AD-6C83-40DF-9CE6-2AB6305FA2D1}" destId="{4861CC84-6B50-4788-AB4A-4656BA82980E}" srcOrd="12" destOrd="0" presId="urn:microsoft.com/office/officeart/2005/8/layout/list1"/>
    <dgm:cxn modelId="{8E37559A-D6A5-4BBD-B618-91FB56D1CAEA}" type="presParOf" srcId="{4861CC84-6B50-4788-AB4A-4656BA82980E}" destId="{03E25BF7-55FB-41F8-B2D5-6FA7B12417D7}" srcOrd="0" destOrd="0" presId="urn:microsoft.com/office/officeart/2005/8/layout/list1"/>
    <dgm:cxn modelId="{0514F059-D3A5-4272-87DF-D7575CF5F369}" type="presParOf" srcId="{4861CC84-6B50-4788-AB4A-4656BA82980E}" destId="{91C7A230-FD04-4CC1-B07A-45AD82FC78B3}" srcOrd="1" destOrd="0" presId="urn:microsoft.com/office/officeart/2005/8/layout/list1"/>
    <dgm:cxn modelId="{42962B99-E542-474D-8690-1BE727889EA5}" type="presParOf" srcId="{DF6826AD-6C83-40DF-9CE6-2AB6305FA2D1}" destId="{9B9EB2BE-6503-409C-830F-4AAA9DBDDD9C}" srcOrd="13" destOrd="0" presId="urn:microsoft.com/office/officeart/2005/8/layout/list1"/>
    <dgm:cxn modelId="{E20904DF-02F3-46FD-A55C-8C066B835762}" type="presParOf" srcId="{DF6826AD-6C83-40DF-9CE6-2AB6305FA2D1}" destId="{B7602E31-9CE9-46E0-92D2-8E3026242D6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43823-B283-45AC-A305-4C1963DAA1A3}">
      <dsp:nvSpPr>
        <dsp:cNvPr id="0" name=""/>
        <dsp:cNvSpPr/>
      </dsp:nvSpPr>
      <dsp:spPr>
        <a:xfrm>
          <a:off x="0" y="446"/>
          <a:ext cx="8987404" cy="1043728"/>
        </a:xfrm>
        <a:prstGeom prst="roundRect">
          <a:avLst>
            <a:gd name="adj" fmla="val 10000"/>
          </a:avLst>
        </a:prstGeom>
        <a:solidFill>
          <a:srgbClr val="0070C0"/>
        </a:solidFill>
        <a:ln>
          <a:noFill/>
        </a:ln>
        <a:effectLst/>
      </dsp:spPr>
      <dsp:style>
        <a:lnRef idx="0">
          <a:scrgbClr r="0" g="0" b="0"/>
        </a:lnRef>
        <a:fillRef idx="1">
          <a:scrgbClr r="0" g="0" b="0"/>
        </a:fillRef>
        <a:effectRef idx="0">
          <a:scrgbClr r="0" g="0" b="0"/>
        </a:effectRef>
        <a:fontRef idx="minor"/>
      </dsp:style>
    </dsp:sp>
    <dsp:sp modelId="{5B0BBE20-ABFD-4E85-9C52-5A6F1A7FB3C7}">
      <dsp:nvSpPr>
        <dsp:cNvPr id="0" name=""/>
        <dsp:cNvSpPr/>
      </dsp:nvSpPr>
      <dsp:spPr>
        <a:xfrm>
          <a:off x="315727" y="235284"/>
          <a:ext cx="574050" cy="5740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36FFD0-D114-4CDD-8A04-EBE09DB45D4E}">
      <dsp:nvSpPr>
        <dsp:cNvPr id="0" name=""/>
        <dsp:cNvSpPr/>
      </dsp:nvSpPr>
      <dsp:spPr>
        <a:xfrm>
          <a:off x="1205506" y="446"/>
          <a:ext cx="7781897" cy="104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61" tIns="110461" rIns="110461" bIns="110461" numCol="1" spcCol="1270" anchor="ctr" anchorCtr="0">
          <a:noAutofit/>
        </a:bodyPr>
        <a:lstStyle/>
        <a:p>
          <a:pPr marL="0" lvl="0" indent="0" algn="l" defTabSz="1111250">
            <a:lnSpc>
              <a:spcPct val="90000"/>
            </a:lnSpc>
            <a:spcBef>
              <a:spcPct val="0"/>
            </a:spcBef>
            <a:spcAft>
              <a:spcPct val="35000"/>
            </a:spcAft>
            <a:buNone/>
          </a:pPr>
          <a:r>
            <a:rPr lang="en-US" sz="2500" kern="1200"/>
            <a:t>The EMS provider will understand how to request HERT. </a:t>
          </a:r>
        </a:p>
      </dsp:txBody>
      <dsp:txXfrm>
        <a:off x="1205506" y="446"/>
        <a:ext cx="7781897" cy="1043728"/>
      </dsp:txXfrm>
    </dsp:sp>
    <dsp:sp modelId="{B61A5016-0BB8-4526-B6C2-5878156A45E9}">
      <dsp:nvSpPr>
        <dsp:cNvPr id="0" name=""/>
        <dsp:cNvSpPr/>
      </dsp:nvSpPr>
      <dsp:spPr>
        <a:xfrm>
          <a:off x="0" y="1305106"/>
          <a:ext cx="8987404" cy="1043728"/>
        </a:xfrm>
        <a:prstGeom prst="roundRect">
          <a:avLst>
            <a:gd name="adj" fmla="val 10000"/>
          </a:avLst>
        </a:prstGeom>
        <a:solidFill>
          <a:srgbClr val="0070C0"/>
        </a:solidFill>
        <a:ln>
          <a:noFill/>
        </a:ln>
        <a:effectLst/>
      </dsp:spPr>
      <dsp:style>
        <a:lnRef idx="0">
          <a:scrgbClr r="0" g="0" b="0"/>
        </a:lnRef>
        <a:fillRef idx="1">
          <a:scrgbClr r="0" g="0" b="0"/>
        </a:fillRef>
        <a:effectRef idx="0">
          <a:scrgbClr r="0" g="0" b="0"/>
        </a:effectRef>
        <a:fontRef idx="minor"/>
      </dsp:style>
    </dsp:sp>
    <dsp:sp modelId="{CD99B1F7-8490-4ED3-9EE2-CF84C21AABA1}">
      <dsp:nvSpPr>
        <dsp:cNvPr id="0" name=""/>
        <dsp:cNvSpPr/>
      </dsp:nvSpPr>
      <dsp:spPr>
        <a:xfrm>
          <a:off x="315727" y="1539945"/>
          <a:ext cx="574050" cy="5740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2DB223-6AC9-48F8-8A20-388E8A85EB0D}">
      <dsp:nvSpPr>
        <dsp:cNvPr id="0" name=""/>
        <dsp:cNvSpPr/>
      </dsp:nvSpPr>
      <dsp:spPr>
        <a:xfrm>
          <a:off x="1205506" y="1305106"/>
          <a:ext cx="7781897" cy="104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61" tIns="110461" rIns="110461" bIns="110461" numCol="1" spcCol="1270" anchor="ctr" anchorCtr="0">
          <a:noAutofit/>
        </a:bodyPr>
        <a:lstStyle/>
        <a:p>
          <a:pPr marL="0" lvl="0" indent="0" algn="l" defTabSz="1111250">
            <a:lnSpc>
              <a:spcPct val="90000"/>
            </a:lnSpc>
            <a:spcBef>
              <a:spcPct val="0"/>
            </a:spcBef>
            <a:spcAft>
              <a:spcPct val="35000"/>
            </a:spcAft>
            <a:buNone/>
          </a:pPr>
          <a:r>
            <a:rPr lang="en-US" sz="2500" kern="1200"/>
            <a:t>The provider will determine when appropriate to use HERT. </a:t>
          </a:r>
        </a:p>
      </dsp:txBody>
      <dsp:txXfrm>
        <a:off x="1205506" y="1305106"/>
        <a:ext cx="7781897" cy="1043728"/>
      </dsp:txXfrm>
    </dsp:sp>
    <dsp:sp modelId="{9B5AF39D-D3A6-470A-805D-BDD4ABE10877}">
      <dsp:nvSpPr>
        <dsp:cNvPr id="0" name=""/>
        <dsp:cNvSpPr/>
      </dsp:nvSpPr>
      <dsp:spPr>
        <a:xfrm>
          <a:off x="0" y="2609766"/>
          <a:ext cx="8987404" cy="1043728"/>
        </a:xfrm>
        <a:prstGeom prst="roundRect">
          <a:avLst>
            <a:gd name="adj" fmla="val 10000"/>
          </a:avLst>
        </a:prstGeom>
        <a:solidFill>
          <a:srgbClr val="0070C0"/>
        </a:solidFill>
        <a:ln>
          <a:noFill/>
        </a:ln>
        <a:effectLst/>
      </dsp:spPr>
      <dsp:style>
        <a:lnRef idx="0">
          <a:scrgbClr r="0" g="0" b="0"/>
        </a:lnRef>
        <a:fillRef idx="1">
          <a:scrgbClr r="0" g="0" b="0"/>
        </a:fillRef>
        <a:effectRef idx="0">
          <a:scrgbClr r="0" g="0" b="0"/>
        </a:effectRef>
        <a:fontRef idx="minor"/>
      </dsp:style>
    </dsp:sp>
    <dsp:sp modelId="{E473E527-7C91-47EB-856E-E5CC0AC093E7}">
      <dsp:nvSpPr>
        <dsp:cNvPr id="0" name=""/>
        <dsp:cNvSpPr/>
      </dsp:nvSpPr>
      <dsp:spPr>
        <a:xfrm>
          <a:off x="315727" y="2844605"/>
          <a:ext cx="574050" cy="5740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5C816C-5B1A-417A-B53E-B8817DB04438}">
      <dsp:nvSpPr>
        <dsp:cNvPr id="0" name=""/>
        <dsp:cNvSpPr/>
      </dsp:nvSpPr>
      <dsp:spPr>
        <a:xfrm>
          <a:off x="1205506" y="2609766"/>
          <a:ext cx="7781897" cy="104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61" tIns="110461" rIns="110461" bIns="110461" numCol="1" spcCol="1270" anchor="ctr" anchorCtr="0">
          <a:noAutofit/>
        </a:bodyPr>
        <a:lstStyle/>
        <a:p>
          <a:pPr marL="0" lvl="0" indent="0" algn="l" defTabSz="1111250">
            <a:lnSpc>
              <a:spcPct val="90000"/>
            </a:lnSpc>
            <a:spcBef>
              <a:spcPct val="0"/>
            </a:spcBef>
            <a:spcAft>
              <a:spcPct val="35000"/>
            </a:spcAft>
            <a:buNone/>
          </a:pPr>
          <a:r>
            <a:rPr lang="en-US" sz="2500" kern="1200"/>
            <a:t>The EMS provider will understand response times and what is entailed with deployment. </a:t>
          </a:r>
        </a:p>
      </dsp:txBody>
      <dsp:txXfrm>
        <a:off x="1205506" y="2609766"/>
        <a:ext cx="7781897" cy="10437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7C1C8-E709-4A9A-AC99-92037E44B74F}">
      <dsp:nvSpPr>
        <dsp:cNvPr id="0" name=""/>
        <dsp:cNvSpPr/>
      </dsp:nvSpPr>
      <dsp:spPr>
        <a:xfrm>
          <a:off x="0" y="1442964"/>
          <a:ext cx="6373813" cy="4032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41D3D1-347E-4B23-B1CA-0F3BE0B1E5C3}">
      <dsp:nvSpPr>
        <dsp:cNvPr id="0" name=""/>
        <dsp:cNvSpPr/>
      </dsp:nvSpPr>
      <dsp:spPr>
        <a:xfrm>
          <a:off x="318690" y="1206804"/>
          <a:ext cx="4461669" cy="472320"/>
        </a:xfrm>
        <a:prstGeom prst="round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640" tIns="0" rIns="168640" bIns="0" numCol="1" spcCol="1270" anchor="ctr" anchorCtr="0">
          <a:noAutofit/>
        </a:bodyPr>
        <a:lstStyle/>
        <a:p>
          <a:pPr marL="0" lvl="0" indent="0" algn="l" defTabSz="711200">
            <a:lnSpc>
              <a:spcPct val="90000"/>
            </a:lnSpc>
            <a:spcBef>
              <a:spcPct val="0"/>
            </a:spcBef>
            <a:spcAft>
              <a:spcPct val="35000"/>
            </a:spcAft>
            <a:buNone/>
          </a:pPr>
          <a:r>
            <a:rPr lang="en-US" sz="1600" kern="1200"/>
            <a:t>Clear Understanding of Chain of Command.</a:t>
          </a:r>
        </a:p>
      </dsp:txBody>
      <dsp:txXfrm>
        <a:off x="341747" y="1229861"/>
        <a:ext cx="4415555" cy="426206"/>
      </dsp:txXfrm>
    </dsp:sp>
    <dsp:sp modelId="{CC10E24F-8864-41B4-B752-3DD1EEDB1D29}">
      <dsp:nvSpPr>
        <dsp:cNvPr id="0" name=""/>
        <dsp:cNvSpPr/>
      </dsp:nvSpPr>
      <dsp:spPr>
        <a:xfrm>
          <a:off x="0" y="2168724"/>
          <a:ext cx="6373813" cy="403200"/>
        </a:xfrm>
        <a:prstGeom prst="rect">
          <a:avLst/>
        </a:prstGeom>
        <a:solidFill>
          <a:schemeClr val="lt1">
            <a:alpha val="90000"/>
            <a:hueOff val="0"/>
            <a:satOff val="0"/>
            <a:lumOff val="0"/>
            <a:alphaOff val="0"/>
          </a:schemeClr>
        </a:solidFill>
        <a:ln w="15875" cap="flat" cmpd="sng" algn="ctr">
          <a:solidFill>
            <a:schemeClr val="accent2">
              <a:hueOff val="13013"/>
              <a:satOff val="-8959"/>
              <a:lumOff val="-2288"/>
              <a:alphaOff val="0"/>
            </a:schemeClr>
          </a:solidFill>
          <a:prstDash val="solid"/>
        </a:ln>
        <a:effectLst/>
      </dsp:spPr>
      <dsp:style>
        <a:lnRef idx="2">
          <a:scrgbClr r="0" g="0" b="0"/>
        </a:lnRef>
        <a:fillRef idx="1">
          <a:scrgbClr r="0" g="0" b="0"/>
        </a:fillRef>
        <a:effectRef idx="0">
          <a:scrgbClr r="0" g="0" b="0"/>
        </a:effectRef>
        <a:fontRef idx="minor"/>
      </dsp:style>
    </dsp:sp>
    <dsp:sp modelId="{D96F3716-57CF-4688-82FA-834BD9699835}">
      <dsp:nvSpPr>
        <dsp:cNvPr id="0" name=""/>
        <dsp:cNvSpPr/>
      </dsp:nvSpPr>
      <dsp:spPr>
        <a:xfrm>
          <a:off x="318690" y="1932565"/>
          <a:ext cx="4461669" cy="472320"/>
        </a:xfrm>
        <a:prstGeom prst="round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640" tIns="0" rIns="168640" bIns="0" numCol="1" spcCol="1270" anchor="ctr" anchorCtr="0">
          <a:noAutofit/>
        </a:bodyPr>
        <a:lstStyle/>
        <a:p>
          <a:pPr marL="0" lvl="0" indent="0" algn="l" defTabSz="711200">
            <a:lnSpc>
              <a:spcPct val="90000"/>
            </a:lnSpc>
            <a:spcBef>
              <a:spcPct val="0"/>
            </a:spcBef>
            <a:spcAft>
              <a:spcPct val="35000"/>
            </a:spcAft>
            <a:buNone/>
          </a:pPr>
          <a:r>
            <a:rPr lang="en-US" sz="1600" kern="1200" dirty="0"/>
            <a:t>Unknown Capabilities of HERT.</a:t>
          </a:r>
        </a:p>
      </dsp:txBody>
      <dsp:txXfrm>
        <a:off x="341747" y="1955622"/>
        <a:ext cx="4415555" cy="426206"/>
      </dsp:txXfrm>
    </dsp:sp>
    <dsp:sp modelId="{0CABA252-A79E-4D7D-84C0-C641CD450136}">
      <dsp:nvSpPr>
        <dsp:cNvPr id="0" name=""/>
        <dsp:cNvSpPr/>
      </dsp:nvSpPr>
      <dsp:spPr>
        <a:xfrm>
          <a:off x="0" y="2894484"/>
          <a:ext cx="6373813" cy="932400"/>
        </a:xfrm>
        <a:prstGeom prst="rect">
          <a:avLst/>
        </a:prstGeom>
        <a:solidFill>
          <a:schemeClr val="lt1">
            <a:alpha val="90000"/>
            <a:hueOff val="0"/>
            <a:satOff val="0"/>
            <a:lumOff val="0"/>
            <a:alphaOff val="0"/>
          </a:schemeClr>
        </a:solidFill>
        <a:ln w="15875" cap="flat" cmpd="sng" algn="ctr">
          <a:solidFill>
            <a:schemeClr val="accent2">
              <a:hueOff val="26025"/>
              <a:satOff val="-17917"/>
              <a:lumOff val="-45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4679" tIns="333248" rIns="49467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Coordinating transportation to and from the incident.</a:t>
          </a:r>
        </a:p>
        <a:p>
          <a:pPr marL="171450" lvl="1" indent="-171450" algn="l" defTabSz="711200">
            <a:lnSpc>
              <a:spcPct val="90000"/>
            </a:lnSpc>
            <a:spcBef>
              <a:spcPct val="0"/>
            </a:spcBef>
            <a:spcAft>
              <a:spcPct val="15000"/>
            </a:spcAft>
            <a:buChar char="•"/>
          </a:pPr>
          <a:r>
            <a:rPr lang="en-US" sz="1600" kern="1200"/>
            <a:t>Rotation of hospitals</a:t>
          </a:r>
        </a:p>
      </dsp:txBody>
      <dsp:txXfrm>
        <a:off x="0" y="2894484"/>
        <a:ext cx="6373813" cy="932400"/>
      </dsp:txXfrm>
    </dsp:sp>
    <dsp:sp modelId="{C74FFEC8-6406-4F3B-8DE4-1B3D0891D533}">
      <dsp:nvSpPr>
        <dsp:cNvPr id="0" name=""/>
        <dsp:cNvSpPr/>
      </dsp:nvSpPr>
      <dsp:spPr>
        <a:xfrm>
          <a:off x="318690" y="2658324"/>
          <a:ext cx="4461669" cy="472320"/>
        </a:xfrm>
        <a:prstGeom prst="round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640" tIns="0" rIns="168640" bIns="0" numCol="1" spcCol="1270" anchor="ctr" anchorCtr="0">
          <a:noAutofit/>
        </a:bodyPr>
        <a:lstStyle/>
        <a:p>
          <a:pPr marL="0" lvl="0" indent="0" algn="l" defTabSz="711200">
            <a:lnSpc>
              <a:spcPct val="90000"/>
            </a:lnSpc>
            <a:spcBef>
              <a:spcPct val="0"/>
            </a:spcBef>
            <a:spcAft>
              <a:spcPct val="35000"/>
            </a:spcAft>
            <a:buNone/>
          </a:pPr>
          <a:r>
            <a:rPr lang="en-US" sz="1600" kern="1200"/>
            <a:t>Comm Center education on:</a:t>
          </a:r>
        </a:p>
      </dsp:txBody>
      <dsp:txXfrm>
        <a:off x="341747" y="2681381"/>
        <a:ext cx="4415555" cy="426206"/>
      </dsp:txXfrm>
    </dsp:sp>
    <dsp:sp modelId="{B7602E31-9CE9-46E0-92D2-8E3026242D6C}">
      <dsp:nvSpPr>
        <dsp:cNvPr id="0" name=""/>
        <dsp:cNvSpPr/>
      </dsp:nvSpPr>
      <dsp:spPr>
        <a:xfrm>
          <a:off x="0" y="4149445"/>
          <a:ext cx="6373813" cy="403200"/>
        </a:xfrm>
        <a:prstGeom prst="rect">
          <a:avLst/>
        </a:prstGeom>
        <a:solidFill>
          <a:schemeClr val="lt1">
            <a:alpha val="90000"/>
            <a:hueOff val="0"/>
            <a:satOff val="0"/>
            <a:lumOff val="0"/>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dsp:style>
    </dsp:sp>
    <dsp:sp modelId="{91C7A230-FD04-4CC1-B07A-45AD82FC78B3}">
      <dsp:nvSpPr>
        <dsp:cNvPr id="0" name=""/>
        <dsp:cNvSpPr/>
      </dsp:nvSpPr>
      <dsp:spPr>
        <a:xfrm>
          <a:off x="318690" y="3913285"/>
          <a:ext cx="4461669" cy="472320"/>
        </a:xfrm>
        <a:prstGeom prst="round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640" tIns="0" rIns="168640" bIns="0" numCol="1" spcCol="1270" anchor="ctr" anchorCtr="0">
          <a:noAutofit/>
        </a:bodyPr>
        <a:lstStyle/>
        <a:p>
          <a:pPr marL="0" lvl="0" indent="0" algn="l" defTabSz="711200">
            <a:lnSpc>
              <a:spcPct val="90000"/>
            </a:lnSpc>
            <a:spcBef>
              <a:spcPct val="0"/>
            </a:spcBef>
            <a:spcAft>
              <a:spcPct val="35000"/>
            </a:spcAft>
            <a:buNone/>
          </a:pPr>
          <a:r>
            <a:rPr lang="en-US" sz="1600" kern="1200"/>
            <a:t>Training needed between Fire Crews and HERT.</a:t>
          </a:r>
        </a:p>
      </dsp:txBody>
      <dsp:txXfrm>
        <a:off x="341747" y="3936342"/>
        <a:ext cx="4415555" cy="4262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10/28/2025</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10/28/2025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 responds to the scene. </a:t>
            </a:r>
          </a:p>
        </p:txBody>
      </p:sp>
      <p:sp>
        <p:nvSpPr>
          <p:cNvPr id="4" name="Slide Number Placeholder 3"/>
          <p:cNvSpPr>
            <a:spLocks noGrp="1"/>
          </p:cNvSpPr>
          <p:nvPr>
            <p:ph type="sldNum" sz="quarter" idx="5"/>
          </p:nvPr>
        </p:nvSpPr>
        <p:spPr/>
        <p:txBody>
          <a:bodyPr/>
          <a:lstStyle/>
          <a:p>
            <a:fld id="{E7CCE34D-CFF1-4FFE-815B-D050E7ED2DFD}" type="slidenum">
              <a:rPr lang="en-US" smtClean="0"/>
              <a:t>2</a:t>
            </a:fld>
            <a:endParaRPr lang="en-US"/>
          </a:p>
        </p:txBody>
      </p:sp>
    </p:spTree>
    <p:extLst>
      <p:ext uri="{BB962C8B-B14F-4D97-AF65-F5344CB8AC3E}">
        <p14:creationId xmlns:p14="http://schemas.microsoft.com/office/powerpoint/2010/main" val="4200219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8</a:t>
            </a:fld>
            <a:endParaRPr lang="en-US"/>
          </a:p>
        </p:txBody>
      </p:sp>
    </p:spTree>
    <p:extLst>
      <p:ext uri="{BB962C8B-B14F-4D97-AF65-F5344CB8AC3E}">
        <p14:creationId xmlns:p14="http://schemas.microsoft.com/office/powerpoint/2010/main" val="3358440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team is available at all times </a:t>
            </a:r>
          </a:p>
        </p:txBody>
      </p:sp>
      <p:sp>
        <p:nvSpPr>
          <p:cNvPr id="4" name="Slide Number Placeholder 3"/>
          <p:cNvSpPr>
            <a:spLocks noGrp="1"/>
          </p:cNvSpPr>
          <p:nvPr>
            <p:ph type="sldNum" sz="quarter" idx="5"/>
          </p:nvPr>
        </p:nvSpPr>
        <p:spPr/>
        <p:txBody>
          <a:bodyPr/>
          <a:lstStyle/>
          <a:p>
            <a:fld id="{1983A999-5E0E-42CA-8400-604AE921FF7C}" type="slidenum">
              <a:rPr lang="en-US" smtClean="0"/>
              <a:t>9</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258366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11</a:t>
            </a:fld>
            <a:endParaRPr lang="en-US"/>
          </a:p>
        </p:txBody>
      </p:sp>
    </p:spTree>
    <p:extLst>
      <p:ext uri="{BB962C8B-B14F-4D97-AF65-F5344CB8AC3E}">
        <p14:creationId xmlns:p14="http://schemas.microsoft.com/office/powerpoint/2010/main" val="1648192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12</a:t>
            </a:fld>
            <a:endParaRPr lang="en-US"/>
          </a:p>
        </p:txBody>
      </p:sp>
    </p:spTree>
    <p:extLst>
      <p:ext uri="{BB962C8B-B14F-4D97-AF65-F5344CB8AC3E}">
        <p14:creationId xmlns:p14="http://schemas.microsoft.com/office/powerpoint/2010/main" val="1391974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14</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7CCE34D-CFF1-4FFE-815B-D050E7ED2DFD}" type="slidenum">
              <a:rPr lang="en-US" smtClean="0"/>
              <a:t>15</a:t>
            </a:fld>
            <a:endParaRPr lang="en-US"/>
          </a:p>
        </p:txBody>
      </p:sp>
    </p:spTree>
    <p:extLst>
      <p:ext uri="{BB962C8B-B14F-4D97-AF65-F5344CB8AC3E}">
        <p14:creationId xmlns:p14="http://schemas.microsoft.com/office/powerpoint/2010/main" val="2520262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16</a:t>
            </a:fld>
            <a:endParaRPr lang="en-US"/>
          </a:p>
        </p:txBody>
      </p:sp>
    </p:spTree>
    <p:extLst>
      <p:ext uri="{BB962C8B-B14F-4D97-AF65-F5344CB8AC3E}">
        <p14:creationId xmlns:p14="http://schemas.microsoft.com/office/powerpoint/2010/main" val="4150892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17</a:t>
            </a:fld>
            <a:endParaRPr lang="en-US"/>
          </a:p>
        </p:txBody>
      </p:sp>
    </p:spTree>
    <p:extLst>
      <p:ext uri="{BB962C8B-B14F-4D97-AF65-F5344CB8AC3E}">
        <p14:creationId xmlns:p14="http://schemas.microsoft.com/office/powerpoint/2010/main" val="417353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374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82945208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38831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Tuesday, February 2, 20XX</a:t>
            </a:r>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69294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Tuesday, February 2, 20XX</a:t>
            </a:r>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20328865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Tuesday, February 2, 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42519501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Tuesday, February 2, 20XX</a:t>
            </a:r>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Sample Footer Text</a:t>
            </a:r>
          </a:p>
        </p:txBody>
      </p:sp>
      <p:sp>
        <p:nvSpPr>
          <p:cNvPr id="9" name="Slide Number Placeholder 8"/>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02700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t>Tuesday, February 2, 20XX</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Sample Footer Text</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BA1B0FB-D917-4C8C-928F-313BD683BF39}" type="slidenum">
              <a:rPr lang="en-US" smtClean="0"/>
              <a:t>‹#›</a:t>
            </a:fld>
            <a:endParaRPr lang="en-US"/>
          </a:p>
        </p:txBody>
      </p:sp>
    </p:spTree>
    <p:extLst>
      <p:ext uri="{BB962C8B-B14F-4D97-AF65-F5344CB8AC3E}">
        <p14:creationId xmlns:p14="http://schemas.microsoft.com/office/powerpoint/2010/main" val="1081038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Tuesday, February 2, 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76743024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04869333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Tuesday, February 2, 20XX</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15132670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32151210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61413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158517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Section 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51344978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22513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238093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95489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ection 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Tuesday, February 2, 20XX</a:t>
            </a:r>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BA1B0FB-D917-4C8C-928F-313BD683BF39}"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312423"/>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 id="2147484673" r:id="rId12"/>
    <p:sldLayoutId id="2147484674" r:id="rId13"/>
    <p:sldLayoutId id="2147484675" r:id="rId14"/>
    <p:sldLayoutId id="2147484676" r:id="rId15"/>
    <p:sldLayoutId id="2147484677" r:id="rId16"/>
    <p:sldLayoutId id="2147484678" r:id="rId17"/>
    <p:sldLayoutId id="2147484679" r:id="rId18"/>
    <p:sldLayoutId id="2147483734" r:id="rId19"/>
    <p:sldLayoutId id="2147483696" r:id="rId20"/>
    <p:sldLayoutId id="2147483707" r:id="rId2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70072" y="964769"/>
            <a:ext cx="4966432" cy="3024427"/>
          </a:xfrm>
        </p:spPr>
        <p:txBody>
          <a:bodyPr vert="horz" lIns="91440" tIns="45720" rIns="91440" bIns="0" rtlCol="0" anchor="b" anchorCtr="0">
            <a:normAutofit/>
          </a:bodyPr>
          <a:lstStyle/>
          <a:p>
            <a:r>
              <a:rPr lang="en-US" sz="4200" dirty="0"/>
              <a:t>Hospital</a:t>
            </a:r>
            <a:br>
              <a:rPr lang="en-US" sz="4200" dirty="0"/>
            </a:br>
            <a:r>
              <a:rPr lang="en-US" sz="4200" dirty="0"/>
              <a:t>Emergency</a:t>
            </a:r>
            <a:br>
              <a:rPr lang="en-US" sz="4200" dirty="0"/>
            </a:br>
            <a:r>
              <a:rPr lang="en-US" sz="4200" dirty="0"/>
              <a:t>Response</a:t>
            </a:r>
            <a:br>
              <a:rPr lang="en-US" sz="4200" dirty="0"/>
            </a:br>
            <a:r>
              <a:rPr lang="en-US" sz="4200" dirty="0"/>
              <a:t>Team</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70074" y="4220307"/>
            <a:ext cx="4972063" cy="921539"/>
          </a:xfrm>
        </p:spPr>
        <p:txBody>
          <a:bodyPr vert="horz" lIns="91440" tIns="91440" rIns="91440" bIns="91440" rtlCol="0">
            <a:normAutofit/>
          </a:bodyPr>
          <a:lstStyle/>
          <a:p>
            <a:pPr marL="0" indent="0"/>
            <a:r>
              <a:rPr lang="en-US" sz="1800" cap="all" dirty="0"/>
              <a:t>By Loreen Gutierrez RN &amp; San Bernardino County EMS Educators </a:t>
            </a:r>
          </a:p>
        </p:txBody>
      </p:sp>
      <p:pic>
        <p:nvPicPr>
          <p:cNvPr id="4" name="Picture 3" descr="A shield-shaped logo with a chrome-like border contains a stylized landscape. The landscape is split into three horizontal sections. The top section shows jagged, snow-capped mountains under a light blue sky. The middle section depicts rolling, arid hills with a bright yellow sun rising or setting in the center. The bottom section features a winding blue river, green trees, and the base of mountains. Around the shield's border are the words: &quot;San Bernardino&quot; arching over the top, &quot;INYO&quot; on the left side, and &quot;MONO&quot; on the right side. A rectangular banner below the shield reads &quot;EMS Educators">
            <a:extLst>
              <a:ext uri="{FF2B5EF4-FFF2-40B4-BE49-F238E27FC236}">
                <a16:creationId xmlns:a16="http://schemas.microsoft.com/office/drawing/2014/main" id="{DCF8BB9C-4EB9-AAC5-84B9-480F5F526E59}"/>
              </a:ext>
            </a:extLst>
          </p:cNvPr>
          <p:cNvPicPr>
            <a:picLocks noChangeAspect="1"/>
          </p:cNvPicPr>
          <p:nvPr/>
        </p:nvPicPr>
        <p:blipFill>
          <a:blip r:embed="rId3"/>
          <a:srcRect l="6159" r="8403" b="4"/>
          <a:stretch/>
        </p:blipFill>
        <p:spPr>
          <a:xfrm>
            <a:off x="1271223" y="1116345"/>
            <a:ext cx="3362141" cy="3866172"/>
          </a:xfrm>
          <a:prstGeom prst="rect">
            <a:avLst/>
          </a:prstGeom>
        </p:spPr>
      </p:pic>
    </p:spTree>
    <p:extLst>
      <p:ext uri="{BB962C8B-B14F-4D97-AF65-F5344CB8AC3E}">
        <p14:creationId xmlns:p14="http://schemas.microsoft.com/office/powerpoint/2010/main" val="75281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7218030" y="804520"/>
            <a:ext cx="3520367" cy="1049235"/>
          </a:xfrm>
        </p:spPr>
        <p:txBody>
          <a:bodyPr vert="horz" lIns="91440" tIns="45720" rIns="91440" bIns="45720" rtlCol="0" anchor="t">
            <a:normAutofit/>
          </a:bodyPr>
          <a:lstStyle/>
          <a:p>
            <a:r>
              <a:rPr lang="en-US" dirty="0"/>
              <a:t>Goals </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218028" y="2015732"/>
            <a:ext cx="4046173" cy="3641490"/>
          </a:xfrm>
        </p:spPr>
        <p:txBody>
          <a:bodyPr vert="horz" lIns="91440" tIns="45720" rIns="91440" bIns="45720" rtlCol="0" anchor="t">
            <a:normAutofit/>
          </a:bodyPr>
          <a:lstStyle/>
          <a:p>
            <a:pPr>
              <a:buFont typeface="Arial" panose="020B0604020202020204" pitchFamily="34" charset="0"/>
              <a:buChar char="•"/>
            </a:pPr>
            <a:endParaRPr lang="en-US" dirty="0"/>
          </a:p>
          <a:p>
            <a:pPr marL="342900">
              <a:buFont typeface="Arial" panose="020B0604020202020204" pitchFamily="34" charset="0"/>
              <a:buChar char="•"/>
            </a:pPr>
            <a:r>
              <a:rPr lang="en-US" sz="2400" dirty="0"/>
              <a:t>The EMS Provider will understand when and how the Hospital Emergency Response Team (HERT) is initiated and how they respond. </a:t>
            </a:r>
          </a:p>
          <a:p>
            <a:pPr marL="0" indent="0"/>
            <a:r>
              <a:rPr lang="en-US" dirty="0"/>
              <a:t>	</a:t>
            </a:r>
          </a:p>
        </p:txBody>
      </p:sp>
      <p:pic>
        <p:nvPicPr>
          <p:cNvPr id="8" name="Picture Placeholder 7" descr="An abstract, colorful visualization of a digital network or molecular structure. It features interconnected glowing white and red nodes joined by thin lines against a dark blue background. The image is highly stylized with bokeh effects in vibrant colors like red, orange, and blue, creating a sense of dynamic, complex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25858" r="13895" b="2"/>
          <a:stretch/>
        </p:blipFill>
        <p:spPr>
          <a:xfrm>
            <a:off x="3767180" y="1116346"/>
            <a:ext cx="2328669" cy="3865108"/>
          </a:xfrm>
          <a:prstGeom prst="rect">
            <a:avLst/>
          </a:prstGeom>
        </p:spPr>
      </p:pic>
      <p:pic>
        <p:nvPicPr>
          <p:cNvPr id="10" name="Picture Placeholder 9" descr="Data Points An abstract, dark blue background features a glowing, interconnected network or molecular structure on the right side. The structure consists of small white nodes (dots) joined by thin, luminous lines. The lines represent connections or data pathways. The image has a deep blue, digital aesthetic with soft, out-of-focus light bokeh elements on the left, suggesting a theme of technology, data, or complex systems.">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r="4" b="4926"/>
          <a:stretch/>
        </p:blipFill>
        <p:spPr>
          <a:xfrm>
            <a:off x="1274552" y="2758569"/>
            <a:ext cx="2328670" cy="2220016"/>
          </a:xfrm>
          <a:prstGeom prst="rect">
            <a:avLst/>
          </a:prstGeom>
        </p:spPr>
      </p:pic>
      <p:pic>
        <p:nvPicPr>
          <p:cNvPr id="12" name="Picture Placeholder 11" descr="An abstract digital wave or data flow visualization composed of countless small binary digits (ones and zeros). The data points create a luminous, undulating surface in a low-light environment, with a strong color gradient that shifts from cyan/teal on the left to magenta/pink on the right. The focus is sharpest in the mid-foreground, creating a sense of depth and movement.">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t="7373" r="4" b="29582"/>
          <a:stretch/>
        </p:blipFill>
        <p:spPr>
          <a:xfrm>
            <a:off x="1270920" y="1123507"/>
            <a:ext cx="2332303" cy="1470469"/>
          </a:xfrm>
          <a:prstGeom prst="rect">
            <a:avLst/>
          </a:prstGeom>
        </p:spPr>
      </p:pic>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067C6E3-B056-4CF6-CB0B-B37EBC1326AF}"/>
              </a:ext>
            </a:extLst>
          </p:cNvPr>
          <p:cNvSpPr>
            <a:spLocks noGrp="1"/>
          </p:cNvSpPr>
          <p:nvPr>
            <p:ph type="title"/>
          </p:nvPr>
        </p:nvSpPr>
        <p:spPr>
          <a:xfrm>
            <a:off x="1794897" y="624110"/>
            <a:ext cx="9712998" cy="1280890"/>
          </a:xfrm>
        </p:spPr>
        <p:txBody>
          <a:bodyPr>
            <a:normAutofit/>
          </a:bodyPr>
          <a:lstStyle/>
          <a:p>
            <a:r>
              <a:rPr lang="en-US" dirty="0"/>
              <a:t>Objectives </a:t>
            </a:r>
          </a:p>
        </p:txBody>
      </p:sp>
      <p:graphicFrame>
        <p:nvGraphicFramePr>
          <p:cNvPr id="32" name="Content Placeholder 10">
            <a:extLst>
              <a:ext uri="{FF2B5EF4-FFF2-40B4-BE49-F238E27FC236}">
                <a16:creationId xmlns:a16="http://schemas.microsoft.com/office/drawing/2014/main" id="{A1DB0F1A-D49B-88F7-1EC3-B8CD62631BB6}"/>
              </a:ext>
            </a:extLst>
          </p:cNvPr>
          <p:cNvGraphicFramePr>
            <a:graphicFrameLocks noGrp="1"/>
          </p:cNvGraphicFramePr>
          <p:nvPr>
            <p:ph idx="1"/>
            <p:extLst>
              <p:ext uri="{D42A27DB-BD31-4B8C-83A1-F6EECF244321}">
                <p14:modId xmlns:p14="http://schemas.microsoft.com/office/powerpoint/2010/main" val="1398566361"/>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8106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191465" y="4507200"/>
            <a:ext cx="3054096" cy="1562959"/>
          </a:xfrm>
        </p:spPr>
        <p:txBody>
          <a:bodyPr/>
          <a:lstStyle/>
          <a:p>
            <a:r>
              <a:rPr lang="en-US" dirty="0"/>
              <a:t>What is HERT? </a:t>
            </a:r>
          </a:p>
        </p:txBody>
      </p:sp>
      <p:pic>
        <p:nvPicPr>
          <p:cNvPr id="14" name="Picture Placeholder 13" descr="A dramatic, painterly photo shows a group of emergency responders and medical personnel treating a patient lying on the floor indoors. Nine individuals are crowded around the patient, administering aid, with some wearing tactical dark uniforms and others wearing scrubs. Medical equipment is visible on the floor, and a person is holding an IV bag high up on a set of stairs.">
            <a:extLst>
              <a:ext uri="{FF2B5EF4-FFF2-40B4-BE49-F238E27FC236}">
                <a16:creationId xmlns:a16="http://schemas.microsoft.com/office/drawing/2014/main" id="{8DE56C55-5E8A-4D00-BD11-F122DDF558F0}"/>
              </a:ext>
            </a:extLst>
          </p:cNvPr>
          <p:cNvPicPr>
            <a:picLocks noGrp="1" noChangeAspect="1"/>
          </p:cNvPicPr>
          <p:nvPr>
            <p:ph type="pic" sz="quarter" idx="13"/>
          </p:nvPr>
        </p:nvPicPr>
        <p:blipFill>
          <a:blip r:embed="rId3"/>
          <a:srcRect l="17753" r="17753"/>
          <a:stretch>
            <a:fillRect/>
          </a:stretch>
        </p:blipFill>
        <p:spPr>
          <a:prstGeom prst="rect">
            <a:avLst/>
          </a:pr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13520" y="0"/>
            <a:ext cx="3054096" cy="3776472"/>
          </a:xfrm>
        </p:spPr>
      </p:pic>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p:txBody>
          <a:bodyPr/>
          <a:lstStyle/>
          <a:p>
            <a:fld id="{DBA1B0FB-D917-4C8C-928F-313BD683BF39}" type="slidenum">
              <a:rPr lang="en-US" smtClean="0"/>
              <a:pPr/>
              <a:t>4</a:t>
            </a:fld>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3054096" y="3776471"/>
            <a:ext cx="8631047" cy="2346691"/>
          </a:xfrm>
          <a:noFill/>
        </p:spPr>
        <p:txBody>
          <a:bodyPr>
            <a:normAutofit fontScale="92500" lnSpcReduction="10000"/>
          </a:bodyPr>
          <a:lstStyle/>
          <a:p>
            <a:r>
              <a:rPr lang="en-US" dirty="0"/>
              <a:t>HERT is requested by on-scene EMS providers.</a:t>
            </a:r>
          </a:p>
          <a:p>
            <a:r>
              <a:rPr lang="en-US" dirty="0"/>
              <a:t>HERT is utilized for life-saving not time-saving procedures. Example:  amputation due to inability to extricate. </a:t>
            </a:r>
          </a:p>
          <a:p>
            <a:r>
              <a:rPr lang="en-US" dirty="0"/>
              <a:t>Hospital team is ready to respond within 20 minutes to a request</a:t>
            </a:r>
          </a:p>
          <a:p>
            <a:r>
              <a:rPr lang="en-US" dirty="0"/>
              <a:t>HERT provides life-saving surgical intervention, specializes in significant traumatic injuries, limb entrapment, prolonged extrication, and can provide blood products to manage life-threatening traumatic injuries. </a:t>
            </a:r>
          </a:p>
          <a:p>
            <a:endParaRPr lang="en-US" dirty="0"/>
          </a:p>
        </p:txBody>
      </p:sp>
      <p:pic>
        <p:nvPicPr>
          <p:cNvPr id="16" name="Picture 15" descr="A group portrait of seven Emergency Medical Services (EMS) professionals standing outside at night between two bright yellow ambulances with open rear doors. The responders are all wearing matching bright orange and black reflective uniforms. Four individuals are standing in the foreground with their arms crossed, looking directly at the camera, and three others are visible inside or leaning against the rear opening of the ambulance on the right. The scene is illuminated by bright overhead lights.">
            <a:extLst>
              <a:ext uri="{FF2B5EF4-FFF2-40B4-BE49-F238E27FC236}">
                <a16:creationId xmlns:a16="http://schemas.microsoft.com/office/drawing/2014/main" id="{F9F0EF78-6A2C-4C82-8F0F-86950323E179}"/>
              </a:ext>
            </a:extLst>
          </p:cNvPr>
          <p:cNvPicPr>
            <a:picLocks noChangeAspect="1"/>
          </p:cNvPicPr>
          <p:nvPr/>
        </p:nvPicPr>
        <p:blipFill>
          <a:blip r:embed="rId7"/>
          <a:stretch>
            <a:fillRect/>
          </a:stretch>
        </p:blipFill>
        <p:spPr>
          <a:xfrm>
            <a:off x="5993066" y="-192"/>
            <a:ext cx="3053842" cy="3776663"/>
          </a:xfrm>
          <a:prstGeom prst="rect">
            <a:avLst/>
          </a:prstGeom>
        </p:spPr>
      </p:pic>
    </p:spTree>
    <p:extLst>
      <p:ext uri="{BB962C8B-B14F-4D97-AF65-F5344CB8AC3E}">
        <p14:creationId xmlns:p14="http://schemas.microsoft.com/office/powerpoint/2010/main" val="215888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F871D8-19CD-B1C5-3B60-1B42006E7938}"/>
              </a:ext>
            </a:extLst>
          </p:cNvPr>
          <p:cNvSpPr>
            <a:spLocks noGrp="1"/>
          </p:cNvSpPr>
          <p:nvPr>
            <p:ph type="title"/>
          </p:nvPr>
        </p:nvSpPr>
        <p:spPr>
          <a:xfrm>
            <a:off x="1660709" y="128308"/>
            <a:ext cx="3064855" cy="1679551"/>
          </a:xfrm>
        </p:spPr>
        <p:txBody>
          <a:bodyPr wrap="square" anchor="b">
            <a:normAutofit/>
          </a:bodyPr>
          <a:lstStyle/>
          <a:p>
            <a:r>
              <a:rPr lang="en-US" sz="2600" dirty="0"/>
              <a:t>HOSPITAL EMERGENCY RESPONSE TEAM (HERT) Policy # 8060</a:t>
            </a:r>
          </a:p>
        </p:txBody>
      </p:sp>
      <p:sp>
        <p:nvSpPr>
          <p:cNvPr id="12" name="Content Placeholder 11">
            <a:extLst>
              <a:ext uri="{FF2B5EF4-FFF2-40B4-BE49-F238E27FC236}">
                <a16:creationId xmlns:a16="http://schemas.microsoft.com/office/drawing/2014/main" id="{DDBC2E28-59E6-0450-4B1A-E4892D18FC57}"/>
              </a:ext>
            </a:extLst>
          </p:cNvPr>
          <p:cNvSpPr>
            <a:spLocks noGrp="1"/>
          </p:cNvSpPr>
          <p:nvPr>
            <p:ph idx="1"/>
          </p:nvPr>
        </p:nvSpPr>
        <p:spPr>
          <a:xfrm>
            <a:off x="550863" y="2677306"/>
            <a:ext cx="3565525" cy="3415519"/>
          </a:xfrm>
        </p:spPr>
        <p:txBody>
          <a:bodyPr anchor="t">
            <a:normAutofit/>
          </a:bodyPr>
          <a:lstStyle/>
          <a:p>
            <a:r>
              <a:rPr lang="en-US" sz="1800" dirty="0"/>
              <a:t>PURPOSE</a:t>
            </a:r>
          </a:p>
          <a:p>
            <a:r>
              <a:rPr lang="en-US" sz="1800" dirty="0"/>
              <a:t>To establish a formal mechanism for providing rapid advanced surgical care at the scene, when a higher level of on scene surgical expertise is requested by the on-scene emergency medical services (EMS) provider.</a:t>
            </a:r>
          </a:p>
        </p:txBody>
      </p:sp>
      <p:pic>
        <p:nvPicPr>
          <p:cNvPr id="2" name="Picture 1" descr="A high-angle, outdoor shot shows an active training exercise for disaster response. In the foreground, a person in a blue jumpsuit and helmet with &quot;HURT&quot; on the front is crouched, looking into an open medical bag. They are holding a red bag in their left hand. In the midground, another person in a tan firefighter-style suit and yellow helmet is kneeling beside a medical mannequin, which is lying on the ground wrapped in a silvery blanket. Two other people in blue jumpsuits and helmets are partially visible in the background, also appearing to assist. The ground is paved, and there are various pieces of equipment scattered around. A white vehicle is visible in the far background.">
            <a:extLst>
              <a:ext uri="{FF2B5EF4-FFF2-40B4-BE49-F238E27FC236}">
                <a16:creationId xmlns:a16="http://schemas.microsoft.com/office/drawing/2014/main" id="{0D4E20E2-6258-4505-4096-0713D68F18B3}"/>
              </a:ext>
            </a:extLst>
          </p:cNvPr>
          <p:cNvPicPr>
            <a:picLocks noChangeAspect="1"/>
          </p:cNvPicPr>
          <p:nvPr/>
        </p:nvPicPr>
        <p:blipFill>
          <a:blip r:embed="rId2"/>
          <a:stretch>
            <a:fillRect/>
          </a:stretch>
        </p:blipFill>
        <p:spPr>
          <a:xfrm>
            <a:off x="5195888" y="549274"/>
            <a:ext cx="5759451" cy="5759451"/>
          </a:xfrm>
          <a:custGeom>
            <a:avLst/>
            <a:gdLst/>
            <a:ahLst/>
            <a:cxnLst/>
            <a:rect l="l" t="t" r="r" b="b"/>
            <a:pathLst>
              <a:path w="7090237" h="5759451">
                <a:moveTo>
                  <a:pt x="0" y="0"/>
                </a:moveTo>
                <a:lnTo>
                  <a:pt x="7090237" y="0"/>
                </a:lnTo>
                <a:lnTo>
                  <a:pt x="7090237" y="5759451"/>
                </a:lnTo>
                <a:lnTo>
                  <a:pt x="0" y="5759451"/>
                </a:lnTo>
                <a:close/>
              </a:path>
            </a:pathLst>
          </a:custGeom>
        </p:spPr>
      </p:pic>
    </p:spTree>
    <p:extLst>
      <p:ext uri="{BB962C8B-B14F-4D97-AF65-F5344CB8AC3E}">
        <p14:creationId xmlns:p14="http://schemas.microsoft.com/office/powerpoint/2010/main" val="2422843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E050-C6D8-3C83-984E-F06B90CB1F9A}"/>
              </a:ext>
            </a:extLst>
          </p:cNvPr>
          <p:cNvSpPr>
            <a:spLocks noGrp="1"/>
          </p:cNvSpPr>
          <p:nvPr>
            <p:ph type="title"/>
          </p:nvPr>
        </p:nvSpPr>
        <p:spPr/>
        <p:txBody>
          <a:bodyPr/>
          <a:lstStyle/>
          <a:p>
            <a:r>
              <a:rPr lang="en-US" dirty="0"/>
              <a:t>PRINCIPLES</a:t>
            </a:r>
          </a:p>
        </p:txBody>
      </p:sp>
      <p:sp>
        <p:nvSpPr>
          <p:cNvPr id="3" name="Content Placeholder 2">
            <a:extLst>
              <a:ext uri="{FF2B5EF4-FFF2-40B4-BE49-F238E27FC236}">
                <a16:creationId xmlns:a16="http://schemas.microsoft.com/office/drawing/2014/main" id="{DAEE75E7-84F6-3FA4-91DF-89A661BD07E0}"/>
              </a:ext>
            </a:extLst>
          </p:cNvPr>
          <p:cNvSpPr>
            <a:spLocks noGrp="1"/>
          </p:cNvSpPr>
          <p:nvPr>
            <p:ph idx="1"/>
          </p:nvPr>
        </p:nvSpPr>
        <p:spPr>
          <a:xfrm>
            <a:off x="283464" y="2085767"/>
            <a:ext cx="11341607" cy="3979625"/>
          </a:xfrm>
        </p:spPr>
        <p:txBody>
          <a:bodyPr>
            <a:normAutofit/>
          </a:bodyPr>
          <a:lstStyle/>
          <a:p>
            <a:pPr>
              <a:buFont typeface="Arial" panose="020B0604020202020204" pitchFamily="34" charset="0"/>
              <a:buChar char="•"/>
            </a:pPr>
            <a:r>
              <a:rPr lang="en-US" dirty="0"/>
              <a:t>In general, a HERT is utilized in a situation where a life-saving procedure, such as an amputation, is required due to the inability to extricate a patient. Life before limb concept is utilized as a life-saving measure, not as a time saving measure.</a:t>
            </a:r>
          </a:p>
          <a:p>
            <a:pPr>
              <a:buFont typeface="Arial" panose="020B0604020202020204" pitchFamily="34" charset="0"/>
              <a:buChar char="•"/>
            </a:pPr>
            <a:r>
              <a:rPr lang="en-US" dirty="0"/>
              <a:t>HERT should be assembled and ready to respond within 20 minutes of a request with standard life-saving equipment in accordance with the HERT provider’s internal policy on file with ICEMA.</a:t>
            </a:r>
          </a:p>
          <a:p>
            <a:pPr>
              <a:buFont typeface="Arial" panose="020B0604020202020204" pitchFamily="34" charset="0"/>
              <a:buChar char="•"/>
            </a:pPr>
            <a:r>
              <a:rPr lang="en-US" dirty="0"/>
              <a:t>The standard life-saving equipment referenced above shall be predetermined, preassembled, readily available, clearly labeled, and stored in a predetermined location. Based upon the magnitude and nature of the incident, the standard life-saving equipment may require augmentation.</a:t>
            </a:r>
          </a:p>
        </p:txBody>
      </p:sp>
    </p:spTree>
    <p:extLst>
      <p:ext uri="{BB962C8B-B14F-4D97-AF65-F5344CB8AC3E}">
        <p14:creationId xmlns:p14="http://schemas.microsoft.com/office/powerpoint/2010/main" val="3644307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D6B8-2151-0300-F618-35C0A5A716D2}"/>
              </a:ext>
            </a:extLst>
          </p:cNvPr>
          <p:cNvSpPr>
            <a:spLocks noGrp="1"/>
          </p:cNvSpPr>
          <p:nvPr>
            <p:ph type="title"/>
          </p:nvPr>
        </p:nvSpPr>
        <p:spPr>
          <a:xfrm>
            <a:off x="1576946" y="183953"/>
            <a:ext cx="3565525" cy="1637867"/>
          </a:xfrm>
        </p:spPr>
        <p:txBody>
          <a:bodyPr wrap="square" anchor="b">
            <a:normAutofit/>
          </a:bodyPr>
          <a:lstStyle/>
          <a:p>
            <a:r>
              <a:rPr lang="en-US" dirty="0"/>
              <a:t>Components of a HERT</a:t>
            </a:r>
          </a:p>
        </p:txBody>
      </p:sp>
      <p:sp>
        <p:nvSpPr>
          <p:cNvPr id="3" name="Content Placeholder 2">
            <a:extLst>
              <a:ext uri="{FF2B5EF4-FFF2-40B4-BE49-F238E27FC236}">
                <a16:creationId xmlns:a16="http://schemas.microsoft.com/office/drawing/2014/main" id="{6B0852F7-CFFB-7116-9315-BD5D0A77ACF7}"/>
              </a:ext>
            </a:extLst>
          </p:cNvPr>
          <p:cNvSpPr>
            <a:spLocks noGrp="1"/>
          </p:cNvSpPr>
          <p:nvPr>
            <p:ph idx="1"/>
          </p:nvPr>
        </p:nvSpPr>
        <p:spPr>
          <a:xfrm>
            <a:off x="550863" y="2678400"/>
            <a:ext cx="3565525" cy="3414425"/>
          </a:xfrm>
        </p:spPr>
        <p:txBody>
          <a:bodyPr anchor="t">
            <a:normAutofit/>
          </a:bodyPr>
          <a:lstStyle/>
          <a:p>
            <a:pPr>
              <a:lnSpc>
                <a:spcPct val="100000"/>
              </a:lnSpc>
            </a:pPr>
            <a:r>
              <a:rPr lang="en-US" sz="1800" dirty="0"/>
              <a:t>The HERT, will have a Physician Team Leader.</a:t>
            </a:r>
          </a:p>
          <a:p>
            <a:pPr>
              <a:lnSpc>
                <a:spcPct val="100000"/>
              </a:lnSpc>
            </a:pPr>
            <a:r>
              <a:rPr lang="en-US" sz="1800" dirty="0"/>
              <a:t>Activation of a HERT</a:t>
            </a:r>
          </a:p>
          <a:p>
            <a:pPr>
              <a:lnSpc>
                <a:spcPct val="100000"/>
              </a:lnSpc>
            </a:pPr>
            <a:r>
              <a:rPr lang="en-US" sz="1800" dirty="0"/>
              <a:t>Transportation of a HERT</a:t>
            </a:r>
          </a:p>
          <a:p>
            <a:pPr>
              <a:lnSpc>
                <a:spcPct val="100000"/>
              </a:lnSpc>
            </a:pPr>
            <a:r>
              <a:rPr lang="en-US" sz="1800" dirty="0"/>
              <a:t>Responsibilities of a HERT On Scene</a:t>
            </a:r>
          </a:p>
          <a:p>
            <a:pPr>
              <a:lnSpc>
                <a:spcPct val="100000"/>
              </a:lnSpc>
            </a:pPr>
            <a:r>
              <a:rPr lang="en-US" sz="1800" dirty="0"/>
              <a:t>Approval Process of a HERT </a:t>
            </a:r>
          </a:p>
        </p:txBody>
      </p:sp>
      <p:pic>
        <p:nvPicPr>
          <p:cNvPr id="5" name="Picture 4" descr="A group of people in blue jumpsuits&#10;">
            <a:extLst>
              <a:ext uri="{FF2B5EF4-FFF2-40B4-BE49-F238E27FC236}">
                <a16:creationId xmlns:a16="http://schemas.microsoft.com/office/drawing/2014/main" id="{E4DE1699-2EF6-C6B8-6CC0-6CE781F772F3}"/>
              </a:ext>
            </a:extLst>
          </p:cNvPr>
          <p:cNvPicPr>
            <a:picLocks noChangeAspect="1"/>
          </p:cNvPicPr>
          <p:nvPr/>
        </p:nvPicPr>
        <p:blipFill>
          <a:blip r:embed="rId2"/>
          <a:srcRect r="497" b="-3"/>
          <a:stretch/>
        </p:blipFill>
        <p:spPr>
          <a:xfrm>
            <a:off x="5588000" y="862806"/>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Tree>
    <p:extLst>
      <p:ext uri="{BB962C8B-B14F-4D97-AF65-F5344CB8AC3E}">
        <p14:creationId xmlns:p14="http://schemas.microsoft.com/office/powerpoint/2010/main" val="3616759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FE59-FFFA-FEA3-2491-931B2EA75DA4}"/>
              </a:ext>
            </a:extLst>
          </p:cNvPr>
          <p:cNvSpPr>
            <a:spLocks noGrp="1"/>
          </p:cNvSpPr>
          <p:nvPr>
            <p:ph type="title"/>
          </p:nvPr>
        </p:nvSpPr>
        <p:spPr>
          <a:xfrm>
            <a:off x="1596560" y="619076"/>
            <a:ext cx="7324075" cy="1081265"/>
          </a:xfrm>
        </p:spPr>
        <p:txBody>
          <a:bodyPr/>
          <a:lstStyle/>
          <a:p>
            <a:r>
              <a:rPr lang="en-US" dirty="0"/>
              <a:t>The Physician Team Leader:</a:t>
            </a:r>
          </a:p>
        </p:txBody>
      </p:sp>
      <p:sp>
        <p:nvSpPr>
          <p:cNvPr id="3" name="Content Placeholder 2">
            <a:extLst>
              <a:ext uri="{FF2B5EF4-FFF2-40B4-BE49-F238E27FC236}">
                <a16:creationId xmlns:a16="http://schemas.microsoft.com/office/drawing/2014/main" id="{3FCD5805-6503-536A-BDCA-370B2E5E6C37}"/>
              </a:ext>
            </a:extLst>
          </p:cNvPr>
          <p:cNvSpPr>
            <a:spLocks noGrp="1"/>
          </p:cNvSpPr>
          <p:nvPr>
            <p:ph idx="1"/>
          </p:nvPr>
        </p:nvSpPr>
        <p:spPr>
          <a:xfrm>
            <a:off x="550200" y="1874845"/>
            <a:ext cx="11091600" cy="4876672"/>
          </a:xfrm>
        </p:spPr>
        <p:txBody>
          <a:bodyPr>
            <a:normAutofit/>
          </a:bodyPr>
          <a:lstStyle/>
          <a:p>
            <a:r>
              <a:rPr lang="en-US" dirty="0"/>
              <a:t>Is responsible for organizing, supervising, and accompanying members of the team to a scene where a physician field response has been requested.</a:t>
            </a:r>
          </a:p>
          <a:p>
            <a:r>
              <a:rPr lang="en-US" dirty="0"/>
              <a:t>Shall be familiar with base hospital operations and the ICEMA’s policies, procedures, and protocols.</a:t>
            </a:r>
          </a:p>
          <a:p>
            <a:r>
              <a:rPr lang="en-US" dirty="0"/>
              <a:t>Is responsible for retrieving the life-saving equipment and determining if augmentation is required based upon the magnitude and nature of the incident.</a:t>
            </a:r>
          </a:p>
          <a:p>
            <a:r>
              <a:rPr lang="en-US" dirty="0"/>
              <a:t>Will determine the ultimate size and composition of the team based upon the magnitude and nature of the incident.</a:t>
            </a:r>
          </a:p>
          <a:p>
            <a:r>
              <a:rPr lang="en-US" dirty="0"/>
              <a:t>Will report to, and be under the authority of, the IC or their designee. Other members of the team will be directed by the Physician Team Leader.</a:t>
            </a:r>
          </a:p>
        </p:txBody>
      </p:sp>
    </p:spTree>
    <p:extLst>
      <p:ext uri="{BB962C8B-B14F-4D97-AF65-F5344CB8AC3E}">
        <p14:creationId xmlns:p14="http://schemas.microsoft.com/office/powerpoint/2010/main" val="1710470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829086" y="2737578"/>
            <a:ext cx="2411508" cy="1356473"/>
          </a:xfrm>
          <a:prstGeom prst="rect">
            <a:avLst/>
          </a:prstGeom>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6297181" y="935647"/>
            <a:ext cx="5319192" cy="1013733"/>
          </a:xfrm>
        </p:spPr>
        <p:txBody>
          <a:bodyPr vert="horz" lIns="91440" tIns="45720" rIns="91440" bIns="45720" rtlCol="0" anchor="b" anchorCtr="0">
            <a:normAutofit/>
          </a:bodyPr>
          <a:lstStyle/>
          <a:p>
            <a:pPr algn="ctr"/>
            <a:r>
              <a:rPr lang="en-US" sz="5400" dirty="0">
                <a:solidFill>
                  <a:schemeClr val="bg1"/>
                </a:solidFill>
              </a:rPr>
              <a:t>HOSPITAL TEAM</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6291812" y="2568914"/>
            <a:ext cx="5319192" cy="3353439"/>
          </a:xfrm>
        </p:spPr>
        <p:txBody>
          <a:bodyPr vert="horz" lIns="91440" tIns="45720" rIns="91440" bIns="45720" rtlCol="0" anchor="t">
            <a:normAutofit/>
          </a:bodyPr>
          <a:lstStyle/>
          <a:p>
            <a:pPr marL="0" indent="0">
              <a:lnSpc>
                <a:spcPct val="90000"/>
              </a:lnSpc>
            </a:pPr>
            <a:r>
              <a:rPr lang="en-US" cap="all" dirty="0">
                <a:solidFill>
                  <a:schemeClr val="bg1"/>
                </a:solidFill>
              </a:rPr>
              <a:t>ARMC &amp; LLUMC will have predetermined, preassembled, readily available, clearly labeled life saving and safety equipment.</a:t>
            </a:r>
          </a:p>
          <a:p>
            <a:pPr marL="0" indent="0">
              <a:lnSpc>
                <a:spcPct val="90000"/>
              </a:lnSpc>
            </a:pPr>
            <a:r>
              <a:rPr lang="en-US" cap="all" dirty="0">
                <a:solidFill>
                  <a:schemeClr val="bg1"/>
                </a:solidFill>
              </a:rPr>
              <a:t>The HERT equipment will be stored in a predetermined, easily accessible location</a:t>
            </a:r>
            <a:r>
              <a:rPr lang="en-US" sz="1800" cap="all" dirty="0">
                <a:solidFill>
                  <a:schemeClr val="bg1"/>
                </a:solidFill>
              </a:rPr>
              <a:t>. </a:t>
            </a:r>
          </a:p>
        </p:txBody>
      </p:sp>
      <p:pic>
        <p:nvPicPr>
          <p:cNvPr id="3" name="Picture 2">
            <a:extLst>
              <a:ext uri="{FF2B5EF4-FFF2-40B4-BE49-F238E27FC236}">
                <a16:creationId xmlns:a16="http://schemas.microsoft.com/office/drawing/2014/main" id="{9EA0ED92-DC0B-601E-FDCE-14507D0CFDE2}"/>
              </a:ext>
            </a:extLst>
          </p:cNvPr>
          <p:cNvPicPr>
            <a:picLocks noChangeAspect="1"/>
          </p:cNvPicPr>
          <p:nvPr/>
        </p:nvPicPr>
        <p:blipFill>
          <a:blip r:embed="rId4"/>
          <a:stretch>
            <a:fillRect/>
          </a:stretch>
        </p:blipFill>
        <p:spPr>
          <a:xfrm>
            <a:off x="854669" y="796614"/>
            <a:ext cx="2360341" cy="1634755"/>
          </a:xfrm>
          <a:prstGeom prst="rect">
            <a:avLst/>
          </a:prstGeom>
        </p:spPr>
      </p:pic>
      <p:pic>
        <p:nvPicPr>
          <p:cNvPr id="2" name="Picture 1" descr="Arrowhead Regional Medical Center Logo">
            <a:extLst>
              <a:ext uri="{FF2B5EF4-FFF2-40B4-BE49-F238E27FC236}">
                <a16:creationId xmlns:a16="http://schemas.microsoft.com/office/drawing/2014/main" id="{874AD6CB-4B3B-DCA6-7806-51779B9A736A}"/>
              </a:ext>
            </a:extLst>
          </p:cNvPr>
          <p:cNvPicPr>
            <a:picLocks noChangeAspect="1"/>
          </p:cNvPicPr>
          <p:nvPr/>
        </p:nvPicPr>
        <p:blipFill>
          <a:blip r:embed="rId5"/>
          <a:stretch>
            <a:fillRect/>
          </a:stretch>
        </p:blipFill>
        <p:spPr>
          <a:xfrm>
            <a:off x="1209684" y="4411076"/>
            <a:ext cx="1650310" cy="1650310"/>
          </a:xfrm>
          <a:prstGeom prst="rect">
            <a:avLst/>
          </a:prstGeom>
        </p:spPr>
      </p:pic>
    </p:spTree>
    <p:extLst>
      <p:ext uri="{BB962C8B-B14F-4D97-AF65-F5344CB8AC3E}">
        <p14:creationId xmlns:p14="http://schemas.microsoft.com/office/powerpoint/2010/main" val="56002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4618374" y="1282360"/>
            <a:ext cx="6282919" cy="3534141"/>
          </a:xfrm>
          <a:prstGeom prst="rect">
            <a:avLst/>
          </a:prstGeom>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743063" y="472274"/>
            <a:ext cx="2823919" cy="994786"/>
          </a:xfrm>
        </p:spPr>
        <p:txBody>
          <a:bodyPr vert="horz" lIns="91440" tIns="45720" rIns="91440" bIns="0" rtlCol="0" anchor="b" anchorCtr="0">
            <a:normAutofit/>
          </a:bodyPr>
          <a:lstStyle/>
          <a:p>
            <a:pPr algn="ctr"/>
            <a:r>
              <a:rPr lang="en-US" sz="3600" dirty="0">
                <a:solidFill>
                  <a:schemeClr val="bg1"/>
                </a:solidFill>
              </a:rPr>
              <a:t>HOSPITAL TEAM</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659302" y="1688123"/>
            <a:ext cx="3535770" cy="4614956"/>
          </a:xfrm>
        </p:spPr>
        <p:txBody>
          <a:bodyPr vert="horz" lIns="91440" tIns="91440" rIns="91440" bIns="91440" rtlCol="0">
            <a:noAutofit/>
          </a:bodyPr>
          <a:lstStyle/>
          <a:p>
            <a:pPr marL="171450" indent="-171450">
              <a:lnSpc>
                <a:spcPct val="110000"/>
              </a:lnSpc>
              <a:buFont typeface="Arial" panose="020B0604020202020204" pitchFamily="34" charset="0"/>
              <a:buChar char="•"/>
            </a:pPr>
            <a:r>
              <a:rPr lang="en-US" sz="1600" cap="all" dirty="0">
                <a:solidFill>
                  <a:schemeClr val="bg1"/>
                </a:solidFill>
              </a:rPr>
              <a:t>The team leader is responsible for organizing, supervising and accompanying members of the team to the scene.</a:t>
            </a:r>
          </a:p>
          <a:p>
            <a:pPr marL="171450" indent="-171450">
              <a:lnSpc>
                <a:spcPct val="110000"/>
              </a:lnSpc>
              <a:buFont typeface="Arial" panose="020B0604020202020204" pitchFamily="34" charset="0"/>
              <a:buChar char="•"/>
            </a:pPr>
            <a:r>
              <a:rPr lang="en-US" sz="1600" cap="all" dirty="0">
                <a:solidFill>
                  <a:schemeClr val="bg1"/>
                </a:solidFill>
              </a:rPr>
              <a:t>Must be familiar with base hospital operations &amp; ICEMA policies</a:t>
            </a:r>
          </a:p>
          <a:p>
            <a:pPr marL="171450" indent="-171450">
              <a:lnSpc>
                <a:spcPct val="110000"/>
              </a:lnSpc>
              <a:buFont typeface="Arial" panose="020B0604020202020204" pitchFamily="34" charset="0"/>
              <a:buChar char="•"/>
            </a:pPr>
            <a:r>
              <a:rPr lang="en-US" sz="1600" cap="all" dirty="0">
                <a:solidFill>
                  <a:schemeClr val="bg1"/>
                </a:solidFill>
              </a:rPr>
              <a:t>responsible for retrieving the life-saving equipment based on the nature of the incident </a:t>
            </a:r>
          </a:p>
          <a:p>
            <a:pPr marL="171450" indent="-171450">
              <a:lnSpc>
                <a:spcPct val="110000"/>
              </a:lnSpc>
              <a:buFont typeface="Arial" panose="020B0604020202020204" pitchFamily="34" charset="0"/>
              <a:buChar char="•"/>
            </a:pPr>
            <a:r>
              <a:rPr lang="en-US" sz="1600" cap="all" dirty="0">
                <a:solidFill>
                  <a:schemeClr val="bg1"/>
                </a:solidFill>
              </a:rPr>
              <a:t>determines the size and composition of the team; usually composed of a Surgeon, licensed ED doc, registered nurse.  </a:t>
            </a:r>
          </a:p>
        </p:txBody>
      </p:sp>
    </p:spTree>
    <p:extLst>
      <p:ext uri="{BB962C8B-B14F-4D97-AF65-F5344CB8AC3E}">
        <p14:creationId xmlns:p14="http://schemas.microsoft.com/office/powerpoint/2010/main" val="870683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9926" r="16184" b="-2"/>
          <a:stretch/>
        </p:blipFill>
        <p:spPr>
          <a:xfrm>
            <a:off x="8586806" y="1116345"/>
            <a:ext cx="2328670" cy="3865108"/>
          </a:xfrm>
          <a:prstGeom prst="rect">
            <a:avLst/>
          </a:prstGeom>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1451580" y="804519"/>
            <a:ext cx="3525184" cy="1049235"/>
          </a:xfrm>
        </p:spPr>
        <p:txBody>
          <a:bodyPr vert="horz" lIns="91440" tIns="45720" rIns="91440" bIns="45720" rtlCol="0" anchor="t" anchorCtr="0">
            <a:normAutofit/>
          </a:bodyPr>
          <a:lstStyle/>
          <a:p>
            <a:r>
              <a:rPr lang="en-US" sz="3200" dirty="0">
                <a:solidFill>
                  <a:schemeClr val="bg1"/>
                </a:solidFill>
              </a:rPr>
              <a:t>HERT ACTIVATION</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361740" y="1738365"/>
            <a:ext cx="5285433" cy="4491613"/>
          </a:xfrm>
        </p:spPr>
        <p:txBody>
          <a:bodyPr vert="horz" lIns="91440" tIns="45720" rIns="91440" bIns="45720" rtlCol="0" anchor="t">
            <a:normAutofit/>
          </a:bodyPr>
          <a:lstStyle/>
          <a:p>
            <a:pPr marL="285750" indent="-285750">
              <a:lnSpc>
                <a:spcPct val="110000"/>
              </a:lnSpc>
              <a:buFont typeface="Arial" panose="020B0604020202020204" pitchFamily="34" charset="0"/>
              <a:buChar char="•"/>
            </a:pPr>
            <a:r>
              <a:rPr lang="en-US" sz="1800" dirty="0">
                <a:solidFill>
                  <a:schemeClr val="bg1"/>
                </a:solidFill>
              </a:rPr>
              <a:t>The IC contacts Comm Center and requests HERT.</a:t>
            </a:r>
          </a:p>
          <a:p>
            <a:pPr marL="285750" indent="-285750">
              <a:lnSpc>
                <a:spcPct val="110000"/>
              </a:lnSpc>
              <a:buFont typeface="Arial" panose="020B0604020202020204" pitchFamily="34" charset="0"/>
              <a:buChar char="•"/>
            </a:pPr>
            <a:r>
              <a:rPr lang="en-US" sz="1800" dirty="0">
                <a:solidFill>
                  <a:schemeClr val="bg1"/>
                </a:solidFill>
              </a:rPr>
              <a:t>Early activation is encouraged when HERT would be useful </a:t>
            </a:r>
            <a:r>
              <a:rPr lang="en-US" sz="1800">
                <a:solidFill>
                  <a:schemeClr val="bg1"/>
                </a:solidFill>
              </a:rPr>
              <a:t>or patient access is delayed.</a:t>
            </a:r>
            <a:endParaRPr lang="en-US" sz="1800" dirty="0">
              <a:solidFill>
                <a:schemeClr val="bg1"/>
              </a:solidFill>
            </a:endParaRPr>
          </a:p>
          <a:p>
            <a:pPr marL="0">
              <a:lnSpc>
                <a:spcPct val="110000"/>
              </a:lnSpc>
              <a:buFont typeface="Arial" panose="020B0604020202020204" pitchFamily="34" charset="0"/>
              <a:buChar char="•"/>
            </a:pPr>
            <a:r>
              <a:rPr lang="en-US" sz="1800" dirty="0">
                <a:solidFill>
                  <a:schemeClr val="bg1"/>
                </a:solidFill>
              </a:rPr>
              <a:t> Comm Center contacts the approved HERT provider. </a:t>
            </a:r>
          </a:p>
          <a:p>
            <a:pPr marL="0">
              <a:lnSpc>
                <a:spcPct val="110000"/>
              </a:lnSpc>
              <a:buFont typeface="Arial" panose="020B0604020202020204" pitchFamily="34" charset="0"/>
              <a:buChar char="•"/>
            </a:pPr>
            <a:r>
              <a:rPr lang="en-US" sz="1800" dirty="0">
                <a:solidFill>
                  <a:schemeClr val="bg1"/>
                </a:solidFill>
              </a:rPr>
              <a:t> Provides the pertinent information regarding the   incident.</a:t>
            </a:r>
          </a:p>
          <a:p>
            <a:pPr marL="0">
              <a:lnSpc>
                <a:spcPct val="110000"/>
              </a:lnSpc>
              <a:buFont typeface="Arial" panose="020B0604020202020204" pitchFamily="34" charset="0"/>
              <a:buChar char="•"/>
            </a:pPr>
            <a:r>
              <a:rPr lang="en-US" sz="1800" dirty="0">
                <a:solidFill>
                  <a:schemeClr val="bg1"/>
                </a:solidFill>
              </a:rPr>
              <a:t> The team leader informs Comm Center when they are assembled, the number of team members, and transportation mode. Upon arrival to the incident, the team will report to the Incident Commander</a:t>
            </a:r>
            <a:r>
              <a:rPr lang="en-US" sz="1500" dirty="0">
                <a:solidFill>
                  <a:schemeClr val="bg1"/>
                </a:solidFill>
              </a:rPr>
              <a:t>. </a:t>
            </a:r>
          </a:p>
        </p:txBody>
      </p:sp>
      <p:pic>
        <p:nvPicPr>
          <p:cNvPr id="3" name="Picture 2" descr="A person sitting at a desk with multiple monitors&#10;&#10;">
            <a:extLst>
              <a:ext uri="{FF2B5EF4-FFF2-40B4-BE49-F238E27FC236}">
                <a16:creationId xmlns:a16="http://schemas.microsoft.com/office/drawing/2014/main" id="{CBCB1015-1C42-7323-A8BF-ACDD340B6D02}"/>
              </a:ext>
            </a:extLst>
          </p:cNvPr>
          <p:cNvPicPr>
            <a:picLocks noChangeAspect="1"/>
          </p:cNvPicPr>
          <p:nvPr/>
        </p:nvPicPr>
        <p:blipFill>
          <a:blip r:embed="rId4"/>
          <a:srcRect l="25626" r="34158"/>
          <a:stretch/>
        </p:blipFill>
        <p:spPr>
          <a:xfrm>
            <a:off x="6094411" y="1116346"/>
            <a:ext cx="2328669" cy="3865108"/>
          </a:xfrm>
          <a:prstGeom prst="rect">
            <a:avLst/>
          </a:prstGeom>
        </p:spPr>
      </p:pic>
    </p:spTree>
    <p:extLst>
      <p:ext uri="{BB962C8B-B14F-4D97-AF65-F5344CB8AC3E}">
        <p14:creationId xmlns:p14="http://schemas.microsoft.com/office/powerpoint/2010/main" val="3533655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p:blipFill>
        <p:spPr>
          <a:xfrm>
            <a:off x="7858342" y="2023414"/>
            <a:ext cx="3692411" cy="2076981"/>
          </a:xfrm>
          <a:prstGeom prst="rect">
            <a:avLst/>
          </a:prstGeom>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485695" y="582805"/>
            <a:ext cx="3026558" cy="1346480"/>
          </a:xfrm>
        </p:spPr>
        <p:txBody>
          <a:bodyPr vert="horz" lIns="91440" tIns="45720" rIns="91440" bIns="0" rtlCol="0" anchor="b" anchorCtr="0">
            <a:normAutofit/>
          </a:bodyPr>
          <a:lstStyle/>
          <a:p>
            <a:pPr algn="ctr"/>
            <a:r>
              <a:rPr lang="en-US" sz="3600" dirty="0">
                <a:solidFill>
                  <a:schemeClr val="bg1"/>
                </a:solidFill>
              </a:rPr>
              <a:t>HERT ON SCENE</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485695" y="2522136"/>
            <a:ext cx="3026557" cy="2612912"/>
          </a:xfrm>
        </p:spPr>
        <p:txBody>
          <a:bodyPr vert="horz" lIns="91440" tIns="91440" rIns="91440" bIns="91440" rtlCol="0">
            <a:noAutofit/>
          </a:bodyPr>
          <a:lstStyle/>
          <a:p>
            <a:pPr marL="0" indent="0">
              <a:lnSpc>
                <a:spcPct val="110000"/>
              </a:lnSpc>
            </a:pPr>
            <a:r>
              <a:rPr lang="en-US" cap="all" dirty="0">
                <a:solidFill>
                  <a:schemeClr val="bg1"/>
                </a:solidFill>
              </a:rPr>
              <a:t>Team leader reports directly to the IC to access the emergency. </a:t>
            </a:r>
          </a:p>
          <a:p>
            <a:pPr marL="0" indent="0">
              <a:lnSpc>
                <a:spcPct val="110000"/>
              </a:lnSpc>
            </a:pPr>
            <a:r>
              <a:rPr lang="en-US" cap="all" dirty="0">
                <a:solidFill>
                  <a:schemeClr val="bg1"/>
                </a:solidFill>
              </a:rPr>
              <a:t>Don recommended Safety Gear</a:t>
            </a:r>
          </a:p>
          <a:p>
            <a:pPr marL="0" indent="0">
              <a:lnSpc>
                <a:spcPct val="110000"/>
              </a:lnSpc>
            </a:pPr>
            <a:r>
              <a:rPr lang="en-US" cap="all" dirty="0">
                <a:solidFill>
                  <a:schemeClr val="bg1"/>
                </a:solidFill>
              </a:rPr>
              <a:t>Documentation on scene. </a:t>
            </a:r>
          </a:p>
        </p:txBody>
      </p:sp>
      <p:pic>
        <p:nvPicPr>
          <p:cNvPr id="2" name="Picture 1" descr="A group of people in blue jumpsuit uniforms&#10;&#10;">
            <a:extLst>
              <a:ext uri="{FF2B5EF4-FFF2-40B4-BE49-F238E27FC236}">
                <a16:creationId xmlns:a16="http://schemas.microsoft.com/office/drawing/2014/main" id="{68609865-E93D-DD0A-34A3-B8E9006D59D7}"/>
              </a:ext>
            </a:extLst>
          </p:cNvPr>
          <p:cNvPicPr>
            <a:picLocks noChangeAspect="1"/>
          </p:cNvPicPr>
          <p:nvPr/>
        </p:nvPicPr>
        <p:blipFill>
          <a:blip r:embed="rId4"/>
          <a:srcRect l="11287" r="6370" b="3"/>
          <a:stretch/>
        </p:blipFill>
        <p:spPr>
          <a:xfrm>
            <a:off x="4228463" y="486823"/>
            <a:ext cx="3170093" cy="5150164"/>
          </a:xfrm>
          <a:prstGeom prst="rect">
            <a:avLst/>
          </a:prstGeom>
        </p:spPr>
      </p:pic>
    </p:spTree>
    <p:extLst>
      <p:ext uri="{BB962C8B-B14F-4D97-AF65-F5344CB8AC3E}">
        <p14:creationId xmlns:p14="http://schemas.microsoft.com/office/powerpoint/2010/main" val="4110492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E0AF87E-ABE7-8B50-20C6-B25DC7B25609}"/>
              </a:ext>
            </a:extLst>
          </p:cNvPr>
          <p:cNvSpPr>
            <a:spLocks noGrp="1"/>
          </p:cNvSpPr>
          <p:nvPr>
            <p:ph type="title"/>
          </p:nvPr>
        </p:nvSpPr>
        <p:spPr>
          <a:xfrm>
            <a:off x="6201412" y="549275"/>
            <a:ext cx="5437185" cy="1060357"/>
          </a:xfrm>
        </p:spPr>
        <p:txBody>
          <a:bodyPr wrap="square" anchor="b">
            <a:normAutofit/>
          </a:bodyPr>
          <a:lstStyle/>
          <a:p>
            <a:pPr algn="ctr"/>
            <a:r>
              <a:rPr lang="en-US" dirty="0"/>
              <a:t>Gear on Scene </a:t>
            </a:r>
          </a:p>
        </p:txBody>
      </p:sp>
      <p:sp>
        <p:nvSpPr>
          <p:cNvPr id="12" name="Content Placeholder 11">
            <a:extLst>
              <a:ext uri="{FF2B5EF4-FFF2-40B4-BE49-F238E27FC236}">
                <a16:creationId xmlns:a16="http://schemas.microsoft.com/office/drawing/2014/main" id="{68A63027-6158-39A3-104B-946C86030E7F}"/>
              </a:ext>
            </a:extLst>
          </p:cNvPr>
          <p:cNvSpPr>
            <a:spLocks noGrp="1"/>
          </p:cNvSpPr>
          <p:nvPr>
            <p:ph idx="1"/>
          </p:nvPr>
        </p:nvSpPr>
        <p:spPr>
          <a:xfrm>
            <a:off x="5828044" y="2331218"/>
            <a:ext cx="5810553" cy="3761607"/>
          </a:xfrm>
        </p:spPr>
        <p:txBody>
          <a:bodyPr anchor="t">
            <a:normAutofit/>
          </a:bodyPr>
          <a:lstStyle/>
          <a:p>
            <a:r>
              <a:rPr lang="en-US" sz="2800" dirty="0"/>
              <a:t>Scene safety, safety gear requirements; safety goggles, leather gloves, rescue helmet with HERT label, jumpsuit with HERT on back, Safety vests, safety boots. Documentation on trauma flow sheet.</a:t>
            </a:r>
          </a:p>
          <a:p>
            <a:endParaRPr lang="en-US" dirty="0"/>
          </a:p>
        </p:txBody>
      </p:sp>
      <p:pic>
        <p:nvPicPr>
          <p:cNvPr id="2" name="Picture 1">
            <a:extLst>
              <a:ext uri="{FF2B5EF4-FFF2-40B4-BE49-F238E27FC236}">
                <a16:creationId xmlns:a16="http://schemas.microsoft.com/office/drawing/2014/main" id="{4C75A11E-5588-446B-303A-786559521530}"/>
              </a:ext>
            </a:extLst>
          </p:cNvPr>
          <p:cNvPicPr>
            <a:picLocks noChangeAspect="1"/>
          </p:cNvPicPr>
          <p:nvPr/>
        </p:nvPicPr>
        <p:blipFill>
          <a:blip r:embed="rId2"/>
          <a:stretch>
            <a:fillRect/>
          </a:stretch>
        </p:blipFill>
        <p:spPr>
          <a:xfrm>
            <a:off x="1767561" y="549275"/>
            <a:ext cx="2663746" cy="5759450"/>
          </a:xfrm>
          <a:custGeom>
            <a:avLst/>
            <a:gdLst/>
            <a:ahLst/>
            <a:cxnLst/>
            <a:rect l="l" t="t" r="r" b="b"/>
            <a:pathLst>
              <a:path w="5092062" h="5759450">
                <a:moveTo>
                  <a:pt x="0" y="0"/>
                </a:moveTo>
                <a:lnTo>
                  <a:pt x="5092062" y="0"/>
                </a:lnTo>
                <a:lnTo>
                  <a:pt x="5092062" y="5759450"/>
                </a:lnTo>
                <a:lnTo>
                  <a:pt x="0" y="5759450"/>
                </a:lnTo>
                <a:close/>
              </a:path>
            </a:pathLst>
          </a:custGeom>
        </p:spPr>
      </p:pic>
    </p:spTree>
    <p:extLst>
      <p:ext uri="{BB962C8B-B14F-4D97-AF65-F5344CB8AC3E}">
        <p14:creationId xmlns:p14="http://schemas.microsoft.com/office/powerpoint/2010/main" val="1958910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p:txBody>
          <a:bodyPr>
            <a:normAutofit/>
          </a:bodyPr>
          <a:lstStyle/>
          <a:p>
            <a:r>
              <a:rPr lang="en-US" dirty="0"/>
              <a:t>Case Study: Traffic Collision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p:txBody>
          <a:bodyPr/>
          <a:lstStyle/>
          <a:p>
            <a:r>
              <a:rPr lang="en-US" dirty="0"/>
              <a:t>Participating agencies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p:txBody>
          <a:bodyPr>
            <a:normAutofit/>
          </a:bodyPr>
          <a:lstStyle/>
          <a:p>
            <a:r>
              <a:rPr lang="en-US" dirty="0"/>
              <a:t>Colton Fire</a:t>
            </a:r>
          </a:p>
          <a:p>
            <a:r>
              <a:rPr lang="en-US" dirty="0"/>
              <a:t>San Bernardino County Fire</a:t>
            </a:r>
          </a:p>
          <a:p>
            <a:r>
              <a:rPr lang="en-US" dirty="0"/>
              <a:t>Arrowhead Regional Medical Center</a:t>
            </a:r>
          </a:p>
          <a:p>
            <a:r>
              <a:rPr lang="en-US" dirty="0"/>
              <a:t>American Medical Response</a:t>
            </a:r>
          </a:p>
          <a:p>
            <a:r>
              <a:rPr lang="en-US" dirty="0"/>
              <a:t>CHP</a:t>
            </a:r>
          </a:p>
          <a:p>
            <a:r>
              <a:rPr lang="en-US" dirty="0"/>
              <a:t>Pepe’s towing </a:t>
            </a:r>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p:txBody>
          <a:bodyPr/>
          <a:lstStyle/>
          <a:p>
            <a:r>
              <a:rPr lang="en-US" dirty="0"/>
              <a:t>Response</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p:txBody>
          <a:bodyPr>
            <a:normAutofit/>
          </a:bodyPr>
          <a:lstStyle/>
          <a:p>
            <a:r>
              <a:rPr lang="en-US" dirty="0"/>
              <a:t> 911 dispatch to a traffic collision</a:t>
            </a:r>
          </a:p>
          <a:p>
            <a:r>
              <a:rPr lang="en-US" dirty="0"/>
              <a:t>8 vehicles involved</a:t>
            </a:r>
          </a:p>
          <a:p>
            <a:r>
              <a:rPr lang="en-US" dirty="0"/>
              <a:t>One vehicle on its roof</a:t>
            </a:r>
          </a:p>
          <a:p>
            <a:r>
              <a:rPr lang="en-US" dirty="0"/>
              <a:t>One badly damaged pick-up truck</a:t>
            </a:r>
          </a:p>
          <a:p>
            <a:r>
              <a:rPr lang="en-US" dirty="0"/>
              <a:t>First responders Arrive on scene 0503</a:t>
            </a:r>
          </a:p>
          <a:p>
            <a:endParaRPr lang="en-US" dirty="0"/>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91345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p:txBody>
          <a:bodyPr/>
          <a:lstStyle/>
          <a:p>
            <a:r>
              <a:rPr lang="en-US" dirty="0"/>
              <a:t>Case Study Continued</a:t>
            </a:r>
          </a:p>
        </p:txBody>
      </p:sp>
      <p:sp>
        <p:nvSpPr>
          <p:cNvPr id="3" name="Text Placeholder 2">
            <a:extLst>
              <a:ext uri="{FF2B5EF4-FFF2-40B4-BE49-F238E27FC236}">
                <a16:creationId xmlns:a16="http://schemas.microsoft.com/office/drawing/2014/main" id="{DF67C9B7-A8C2-4EE8-ABCC-D2FAFAD5B974}"/>
              </a:ext>
            </a:extLst>
          </p:cNvPr>
          <p:cNvSpPr>
            <a:spLocks noGrp="1"/>
          </p:cNvSpPr>
          <p:nvPr>
            <p:ph type="body" idx="1"/>
          </p:nvPr>
        </p:nvSpPr>
        <p:spPr/>
        <p:txBody>
          <a:bodyPr/>
          <a:lstStyle/>
          <a:p>
            <a:r>
              <a:rPr lang="en-US" dirty="0"/>
              <a:t>Scene Assessment</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p:txBody>
          <a:bodyPr>
            <a:normAutofit/>
          </a:bodyPr>
          <a:lstStyle/>
          <a:p>
            <a:pPr lvl="0"/>
            <a:endParaRPr lang="en-US" dirty="0"/>
          </a:p>
          <a:p>
            <a:r>
              <a:rPr lang="en-US" dirty="0"/>
              <a:t>Scene Safety Assessment</a:t>
            </a:r>
          </a:p>
          <a:p>
            <a:r>
              <a:rPr lang="en-US" dirty="0"/>
              <a:t>Triage</a:t>
            </a:r>
          </a:p>
          <a:p>
            <a:r>
              <a:rPr lang="en-US" dirty="0"/>
              <a:t>Set up IC</a:t>
            </a:r>
          </a:p>
          <a:p>
            <a:r>
              <a:rPr lang="en-US" dirty="0"/>
              <a:t>Declare MCI</a:t>
            </a:r>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p:txBody>
          <a:bodyPr/>
          <a:lstStyle/>
          <a:p>
            <a:r>
              <a:rPr lang="en-US" dirty="0"/>
              <a:t>ACTION</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p:txBody>
          <a:bodyPr>
            <a:normAutofit/>
          </a:bodyPr>
          <a:lstStyle/>
          <a:p>
            <a:pPr lvl="0"/>
            <a:r>
              <a:rPr lang="en-US" dirty="0"/>
              <a:t>Consult Extrication Group</a:t>
            </a:r>
          </a:p>
          <a:p>
            <a:pPr lvl="0"/>
            <a:r>
              <a:rPr lang="en-US" dirty="0"/>
              <a:t>Request Heavy Lift Tow </a:t>
            </a:r>
          </a:p>
          <a:p>
            <a:pPr lvl="0"/>
            <a:r>
              <a:rPr lang="en-US" dirty="0"/>
              <a:t>Contact Comm Center to request HERT Response</a:t>
            </a:r>
          </a:p>
          <a:p>
            <a:pPr lvl="0"/>
            <a:r>
              <a:rPr lang="en-US" dirty="0"/>
              <a:t>0515</a:t>
            </a:r>
          </a:p>
          <a:p>
            <a:r>
              <a:rPr lang="en-US" dirty="0"/>
              <a:t>HERT arrives at 0543</a:t>
            </a:r>
          </a:p>
          <a:p>
            <a:r>
              <a:rPr lang="en-US" dirty="0"/>
              <a:t>Patient in the pickup truck that is being extricated. Patient begins to decompensate before extrication, so life-saving measures are initiated. </a:t>
            </a:r>
          </a:p>
          <a:p>
            <a:endParaRPr lang="en-US" dirty="0"/>
          </a:p>
          <a:p>
            <a:pPr lvl="0"/>
            <a:endParaRPr lang="en-US" dirty="0"/>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p:txBody>
          <a:bodyPr/>
          <a:lstStyle/>
          <a:p>
            <a:r>
              <a:rPr lang="en-US" dirty="0"/>
              <a:t>ACTION CONTINUES</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p:txBody>
          <a:bodyPr>
            <a:normAutofit/>
          </a:bodyPr>
          <a:lstStyle/>
          <a:p>
            <a:pPr lvl="0"/>
            <a:r>
              <a:rPr lang="en-US" dirty="0"/>
              <a:t>the team waited in safe location for the patient to be extricated. </a:t>
            </a:r>
          </a:p>
          <a:p>
            <a:pPr lvl="0"/>
            <a:r>
              <a:rPr lang="en-US" dirty="0"/>
              <a:t>HERT members prepare for intubation prior to extrication, prepare for blood products prior to extrication. </a:t>
            </a:r>
          </a:p>
          <a:p>
            <a:pPr lvl="0"/>
            <a:r>
              <a:rPr lang="en-US" dirty="0"/>
              <a:t>Extrication complete 0643</a:t>
            </a:r>
          </a:p>
          <a:p>
            <a:pPr lvl="0"/>
            <a:endParaRPr lang="en-US" dirty="0"/>
          </a:p>
          <a:p>
            <a:pPr lvl="0"/>
            <a:endParaRPr lang="en-US" dirty="0"/>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p:txBody>
          <a:bodyPr/>
          <a:lstStyle/>
          <a:p>
            <a:fld id="{DBA1B0FB-D917-4C8C-928F-313BD683BF39}" type="slidenum">
              <a:rPr lang="en-US" smtClean="0"/>
              <a:pPr/>
              <a:t>15</a:t>
            </a:fld>
            <a:endParaRPr lang="en-US"/>
          </a:p>
        </p:txBody>
      </p:sp>
    </p:spTree>
    <p:extLst>
      <p:ext uri="{BB962C8B-B14F-4D97-AF65-F5344CB8AC3E}">
        <p14:creationId xmlns:p14="http://schemas.microsoft.com/office/powerpoint/2010/main" val="1420547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p:txBody>
          <a:bodyPr/>
          <a:lstStyle/>
          <a:p>
            <a:r>
              <a:rPr lang="en-US" dirty="0"/>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2422964"/>
          </a:xfrm>
        </p:spPr>
      </p:pic>
      <p:sp>
        <p:nvSpPr>
          <p:cNvPr id="5" name="Rectangle 4">
            <a:extLst>
              <a:ext uri="{FF2B5EF4-FFF2-40B4-BE49-F238E27FC236}">
                <a16:creationId xmlns:a16="http://schemas.microsoft.com/office/drawing/2014/main" id="{72C1EC45-A8D5-8C4E-0449-53F6A4A6AE0A}"/>
              </a:ext>
            </a:extLst>
          </p:cNvPr>
          <p:cNvSpPr/>
          <p:nvPr/>
        </p:nvSpPr>
        <p:spPr>
          <a:xfrm>
            <a:off x="3282432" y="2422964"/>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Dispatch updated units En-route, allowed for crews to order additional resources quickly.</a:t>
            </a:r>
          </a:p>
        </p:txBody>
      </p:sp>
      <p:sp>
        <p:nvSpPr>
          <p:cNvPr id="6" name="Rectangle 5">
            <a:extLst>
              <a:ext uri="{FF2B5EF4-FFF2-40B4-BE49-F238E27FC236}">
                <a16:creationId xmlns:a16="http://schemas.microsoft.com/office/drawing/2014/main" id="{34A3D766-298D-46FC-0F84-05B674B48D57}"/>
              </a:ext>
            </a:extLst>
          </p:cNvPr>
          <p:cNvSpPr/>
          <p:nvPr/>
        </p:nvSpPr>
        <p:spPr>
          <a:xfrm>
            <a:off x="3308145" y="4652273"/>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All personnel on-=scene worked cohesively and </a:t>
            </a:r>
            <a:r>
              <a:rPr lang="en-US" dirty="0" err="1"/>
              <a:t>seamslessly</a:t>
            </a:r>
            <a:r>
              <a:rPr lang="en-US" dirty="0"/>
              <a:t>. </a:t>
            </a:r>
          </a:p>
        </p:txBody>
      </p:sp>
      <p:sp>
        <p:nvSpPr>
          <p:cNvPr id="7" name="Rectangle 6">
            <a:extLst>
              <a:ext uri="{FF2B5EF4-FFF2-40B4-BE49-F238E27FC236}">
                <a16:creationId xmlns:a16="http://schemas.microsoft.com/office/drawing/2014/main" id="{CAADB080-016D-06FE-DEE4-9A6BC9BD1971}"/>
              </a:ext>
            </a:extLst>
          </p:cNvPr>
          <p:cNvSpPr/>
          <p:nvPr/>
        </p:nvSpPr>
        <p:spPr>
          <a:xfrm>
            <a:off x="6494317" y="4640639"/>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Objectives were completed despite challenges. </a:t>
            </a:r>
          </a:p>
        </p:txBody>
      </p:sp>
      <p:sp>
        <p:nvSpPr>
          <p:cNvPr id="8" name="Rectangle 7">
            <a:extLst>
              <a:ext uri="{FF2B5EF4-FFF2-40B4-BE49-F238E27FC236}">
                <a16:creationId xmlns:a16="http://schemas.microsoft.com/office/drawing/2014/main" id="{4D5F2C29-5D52-1B55-94BA-95C87FE9449D}"/>
              </a:ext>
            </a:extLst>
          </p:cNvPr>
          <p:cNvSpPr/>
          <p:nvPr/>
        </p:nvSpPr>
        <p:spPr>
          <a:xfrm>
            <a:off x="6494316" y="2430315"/>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Quick response from CHP on hard closing freeway. </a:t>
            </a:r>
          </a:p>
        </p:txBody>
      </p:sp>
      <p:sp>
        <p:nvSpPr>
          <p:cNvPr id="9" name="Rectangle 8">
            <a:extLst>
              <a:ext uri="{FF2B5EF4-FFF2-40B4-BE49-F238E27FC236}">
                <a16:creationId xmlns:a16="http://schemas.microsoft.com/office/drawing/2014/main" id="{F4302D2E-F9AC-300C-42E9-793FAE1C459C}"/>
              </a:ext>
            </a:extLst>
          </p:cNvPr>
          <p:cNvSpPr/>
          <p:nvPr/>
        </p:nvSpPr>
        <p:spPr>
          <a:xfrm>
            <a:off x="9771618" y="2422964"/>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H.E.R.T. had quick response to incident and was </a:t>
            </a:r>
            <a:r>
              <a:rPr lang="en-US" dirty="0" err="1"/>
              <a:t>ablw</a:t>
            </a:r>
            <a:r>
              <a:rPr lang="en-US" dirty="0"/>
              <a:t> to treat the patient on scene. </a:t>
            </a:r>
          </a:p>
        </p:txBody>
      </p:sp>
      <p:sp>
        <p:nvSpPr>
          <p:cNvPr id="10" name="Rectangle 9">
            <a:extLst>
              <a:ext uri="{FF2B5EF4-FFF2-40B4-BE49-F238E27FC236}">
                <a16:creationId xmlns:a16="http://schemas.microsoft.com/office/drawing/2014/main" id="{B9FA1E8E-1556-68D1-3E06-3588E872C53C}"/>
              </a:ext>
            </a:extLst>
          </p:cNvPr>
          <p:cNvSpPr/>
          <p:nvPr/>
        </p:nvSpPr>
        <p:spPr>
          <a:xfrm>
            <a:off x="9771619" y="4652273"/>
            <a:ext cx="2389539" cy="168919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injuries to personnel working incident. </a:t>
            </a:r>
          </a:p>
        </p:txBody>
      </p:sp>
      <p:cxnSp>
        <p:nvCxnSpPr>
          <p:cNvPr id="13" name="Straight Arrow Connector 12">
            <a:extLst>
              <a:ext uri="{FF2B5EF4-FFF2-40B4-BE49-F238E27FC236}">
                <a16:creationId xmlns:a16="http://schemas.microsoft.com/office/drawing/2014/main" id="{A29A1455-5588-C250-B482-3EBD4EFEB879}"/>
              </a:ext>
            </a:extLst>
          </p:cNvPr>
          <p:cNvCxnSpPr/>
          <p:nvPr/>
        </p:nvCxnSpPr>
        <p:spPr>
          <a:xfrm>
            <a:off x="5972684" y="3343494"/>
            <a:ext cx="31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CF9EEE3-C843-D5FD-1A51-2C560F671D3C}"/>
              </a:ext>
            </a:extLst>
          </p:cNvPr>
          <p:cNvCxnSpPr/>
          <p:nvPr/>
        </p:nvCxnSpPr>
        <p:spPr>
          <a:xfrm>
            <a:off x="9156798" y="3350474"/>
            <a:ext cx="31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0C72078-99F7-471F-50AA-6CDA13D10BF7}"/>
              </a:ext>
            </a:extLst>
          </p:cNvPr>
          <p:cNvCxnSpPr/>
          <p:nvPr/>
        </p:nvCxnSpPr>
        <p:spPr>
          <a:xfrm>
            <a:off x="5972684" y="5485237"/>
            <a:ext cx="31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3F6F95E-C14B-485B-4847-63F8736F16DD}"/>
              </a:ext>
            </a:extLst>
          </p:cNvPr>
          <p:cNvCxnSpPr/>
          <p:nvPr/>
        </p:nvCxnSpPr>
        <p:spPr>
          <a:xfrm>
            <a:off x="9156798" y="5496871"/>
            <a:ext cx="31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BAF17D18-01CF-00A9-E077-1A1439C990F0}"/>
              </a:ext>
            </a:extLst>
          </p:cNvPr>
          <p:cNvCxnSpPr>
            <a:cxnSpLocks/>
          </p:cNvCxnSpPr>
          <p:nvPr/>
        </p:nvCxnSpPr>
        <p:spPr>
          <a:xfrm rot="10800000" flipV="1">
            <a:off x="4366372" y="4370537"/>
            <a:ext cx="6794895" cy="7244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E49635A-53ED-1A6F-0D11-D04ECD5CD366}"/>
              </a:ext>
            </a:extLst>
          </p:cNvPr>
          <p:cNvCxnSpPr/>
          <p:nvPr/>
        </p:nvCxnSpPr>
        <p:spPr>
          <a:xfrm flipV="1">
            <a:off x="11161267" y="4202052"/>
            <a:ext cx="0" cy="160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338BC36-431B-7626-4688-39CD0BBF5E79}"/>
              </a:ext>
            </a:extLst>
          </p:cNvPr>
          <p:cNvCxnSpPr/>
          <p:nvPr/>
        </p:nvCxnSpPr>
        <p:spPr>
          <a:xfrm>
            <a:off x="4366372" y="4435038"/>
            <a:ext cx="0" cy="205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561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2B45-F14C-42B5-A4BF-205AD702F621}"/>
              </a:ext>
            </a:extLst>
          </p:cNvPr>
          <p:cNvSpPr>
            <a:spLocks noGrp="1"/>
          </p:cNvSpPr>
          <p:nvPr>
            <p:ph type="title"/>
          </p:nvPr>
        </p:nvSpPr>
        <p:spPr>
          <a:xfrm>
            <a:off x="550863" y="549275"/>
            <a:ext cx="3565525" cy="5543549"/>
          </a:xfrm>
        </p:spPr>
        <p:txBody>
          <a:bodyPr wrap="square" anchor="ctr">
            <a:normAutofit/>
          </a:bodyPr>
          <a:lstStyle/>
          <a:p>
            <a:r>
              <a:rPr lang="en-US" dirty="0"/>
              <a:t>LESSONS LEARNED</a:t>
            </a:r>
          </a:p>
        </p:txBody>
      </p:sp>
      <p:graphicFrame>
        <p:nvGraphicFramePr>
          <p:cNvPr id="8" name="Content Placeholder 2">
            <a:extLst>
              <a:ext uri="{FF2B5EF4-FFF2-40B4-BE49-F238E27FC236}">
                <a16:creationId xmlns:a16="http://schemas.microsoft.com/office/drawing/2014/main" id="{21C32C16-EDF8-AA8E-FE41-373E812335CD}"/>
              </a:ext>
            </a:extLst>
          </p:cNvPr>
          <p:cNvGraphicFramePr>
            <a:graphicFrameLocks noGrp="1"/>
          </p:cNvGraphicFramePr>
          <p:nvPr>
            <p:ph idx="1"/>
            <p:extLst>
              <p:ext uri="{D42A27DB-BD31-4B8C-83A1-F6EECF244321}">
                <p14:modId xmlns:p14="http://schemas.microsoft.com/office/powerpoint/2010/main" val="1289836354"/>
              </p:ext>
            </p:extLst>
          </p:nvPr>
        </p:nvGraphicFramePr>
        <p:xfrm>
          <a:off x="5267325" y="549275"/>
          <a:ext cx="6373814" cy="5759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8116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74B6F-1DED-DF90-FF07-B03EADEA308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77E7264-4F0A-9E2F-F0E4-585697C2BB3A}"/>
              </a:ext>
            </a:extLst>
          </p:cNvPr>
          <p:cNvSpPr>
            <a:spLocks noGrp="1"/>
          </p:cNvSpPr>
          <p:nvPr>
            <p:ph idx="1"/>
          </p:nvPr>
        </p:nvSpPr>
        <p:spPr/>
        <p:txBody>
          <a:bodyPr/>
          <a:lstStyle/>
          <a:p>
            <a:r>
              <a:rPr lang="en-US" dirty="0"/>
              <a:t>Loreen Gutierrez, RN – Special Thank you from San Bernardino County EMS Educators for the draft of this education piece. 01.28.2025.</a:t>
            </a:r>
          </a:p>
          <a:p>
            <a:r>
              <a:rPr lang="en-US" dirty="0"/>
              <a:t>ICEMA </a:t>
            </a:r>
            <a:r>
              <a:rPr lang="en-US" i="1" dirty="0"/>
              <a:t>Policy and Protocol Manual </a:t>
            </a:r>
            <a:r>
              <a:rPr lang="en-US" dirty="0"/>
              <a:t>Edition dated 11.01.2024 </a:t>
            </a:r>
          </a:p>
          <a:p>
            <a:r>
              <a:rPr lang="en-US" dirty="0"/>
              <a:t>Pictures obtained from the World Wide Web 03.03.2025</a:t>
            </a:r>
          </a:p>
          <a:p>
            <a:r>
              <a:rPr lang="en-US" dirty="0"/>
              <a:t>Pictures LLUMC &amp; ARMC HERT Teams. 02.05.2025</a:t>
            </a:r>
          </a:p>
          <a:p>
            <a:endParaRPr lang="en-US" dirty="0"/>
          </a:p>
        </p:txBody>
      </p:sp>
    </p:spTree>
    <p:extLst>
      <p:ext uri="{BB962C8B-B14F-4D97-AF65-F5344CB8AC3E}">
        <p14:creationId xmlns:p14="http://schemas.microsoft.com/office/powerpoint/2010/main" val="259713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p:txBody>
          <a:bodyPr/>
          <a:lstStyle/>
          <a:p>
            <a:endParaRPr lang="en-US" dirty="0"/>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l="5" r="5"/>
          <a:stretch/>
        </p:blipFill>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l="5" r="5"/>
          <a:stretch/>
        </p:blipFill>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Retrospect</Template>
  <TotalTime>17765</TotalTime>
  <Words>1049</Words>
  <Application>Microsoft Office PowerPoint</Application>
  <PresentationFormat>Widescreen</PresentationFormat>
  <Paragraphs>123</Paragraphs>
  <Slides>19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Retrospect</vt:lpstr>
      <vt:lpstr>Hospital Emergency Response Team</vt:lpstr>
      <vt:lpstr>Goals </vt:lpstr>
      <vt:lpstr>Objectives </vt:lpstr>
      <vt:lpstr>What is HERT? </vt:lpstr>
      <vt:lpstr>HOSPITAL EMERGENCY RESPONSE TEAM (HERT) Policy # 8060</vt:lpstr>
      <vt:lpstr>PRINCIPLES</vt:lpstr>
      <vt:lpstr>Components of a HERT</vt:lpstr>
      <vt:lpstr>The Physician Team Leader:</vt:lpstr>
      <vt:lpstr>HOSPITAL TEAM</vt:lpstr>
      <vt:lpstr>HOSPITAL TEAM</vt:lpstr>
      <vt:lpstr>HERT ACTIVATION</vt:lpstr>
      <vt:lpstr>HERT ON SCENE</vt:lpstr>
      <vt:lpstr>Gear on Scene </vt:lpstr>
      <vt:lpstr>Case Study: Traffic Collision </vt:lpstr>
      <vt:lpstr>Case Study Continued</vt:lpstr>
      <vt:lpstr>Summary</vt:lpstr>
      <vt:lpstr>LESSONS LEARNED</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Emergency Response Team</dc:title>
  <dc:creator>Gutierrez, Loreen</dc:creator>
  <cp:lastModifiedBy>Cano, Demis</cp:lastModifiedBy>
  <cp:revision>14</cp:revision>
  <dcterms:created xsi:type="dcterms:W3CDTF">2022-08-25T21:47:21Z</dcterms:created>
  <dcterms:modified xsi:type="dcterms:W3CDTF">2025-10-28T18:20:50Z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