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56" r:id="rId2"/>
    <p:sldId id="257" r:id="rId3"/>
    <p:sldId id="270" r:id="rId4"/>
    <p:sldId id="271" r:id="rId5"/>
    <p:sldId id="263" r:id="rId6"/>
    <p:sldId id="268" r:id="rId7"/>
    <p:sldId id="272" r:id="rId8"/>
    <p:sldId id="273" r:id="rId9"/>
    <p:sldId id="261" r:id="rId10"/>
    <p:sldId id="274" r:id="rId11"/>
    <p:sldId id="266" r:id="rId12"/>
    <p:sldId id="276" r:id="rId13"/>
    <p:sldId id="275" r:id="rId14"/>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0" autoAdjust="0"/>
    <p:restoredTop sz="94599" autoAdjust="0"/>
  </p:normalViewPr>
  <p:slideViewPr>
    <p:cSldViewPr>
      <p:cViewPr varScale="1">
        <p:scale>
          <a:sx n="159" d="100"/>
          <a:sy n="159" d="100"/>
        </p:scale>
        <p:origin x="156" y="438"/>
      </p:cViewPr>
      <p:guideLst>
        <p:guide pos="3839"/>
        <p:guide orient="horz" pos="2160"/>
      </p:guideLst>
    </p:cSldViewPr>
  </p:slideViewPr>
  <p:notesTextViewPr>
    <p:cViewPr>
      <p:scale>
        <a:sx n="1" d="1"/>
        <a:sy n="1" d="1"/>
      </p:scale>
      <p:origin x="0" y="0"/>
    </p:cViewPr>
  </p:notesTextViewPr>
  <p:notesViewPr>
    <p:cSldViewPr showGuides="1">
      <p:cViewPr varScale="1">
        <p:scale>
          <a:sx n="52" d="100"/>
          <a:sy n="52" d="100"/>
        </p:scale>
        <p:origin x="2664" y="3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84AA43A-3F76-4A13-9CD6-36134EB429E3}" type="datetimeFigureOut">
              <a:rPr lang="en-US"/>
              <a:t>12/12/2024</a:t>
            </a:fld>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F674A4F-2B7A-4ECB-A400-260B2FFC03C1}" type="datetimeFigureOut">
              <a:rPr lang="en-US"/>
              <a:t>12/12/2024</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2413" y="1905000"/>
            <a:ext cx="9144000" cy="2667000"/>
          </a:xfrm>
        </p:spPr>
        <p:txBody>
          <a:bodyPr>
            <a:noAutofit/>
          </a:bodyPr>
          <a:lstStyle>
            <a:lvl1pPr>
              <a:defRPr sz="5400"/>
            </a:lvl1pPr>
          </a:lstStyle>
          <a:p>
            <a:r>
              <a:rPr lang="en-US"/>
              <a:t>Click to edit Master title style</a:t>
            </a:r>
            <a:endParaRPr/>
          </a:p>
        </p:txBody>
      </p:sp>
      <p:grpSp>
        <p:nvGrpSpPr>
          <p:cNvPr id="256" name="line" descr="Line graphic"/>
          <p:cNvGrpSpPr/>
          <p:nvPr/>
        </p:nvGrpSpPr>
        <p:grpSpPr bwMode="invGray">
          <a:xfrm>
            <a:off x="1584896" y="4724400"/>
            <a:ext cx="8631936" cy="64008"/>
            <a:chOff x="-4110038" y="2703513"/>
            <a:chExt cx="17394239" cy="160336"/>
          </a:xfrm>
          <a:solidFill>
            <a:schemeClr val="accent1"/>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Subtitle 2"/>
          <p:cNvSpPr>
            <a:spLocks noGrp="1"/>
          </p:cNvSpPr>
          <p:nvPr>
            <p:ph type="subTitle" idx="1"/>
          </p:nvPr>
        </p:nvSpPr>
        <p:spPr>
          <a:xfrm>
            <a:off x="1522413" y="5105400"/>
            <a:ext cx="9143999" cy="1066800"/>
          </a:xfrm>
        </p:spPr>
        <p:txBody>
          <a:bodyPr/>
          <a:lstStyle>
            <a:lvl1pPr marL="0" indent="0" algn="l">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grpSp>
        <p:nvGrpSpPr>
          <p:cNvPr id="167" name="line" descr="Line graphic"/>
          <p:cNvGrpSpPr/>
          <p:nvPr/>
        </p:nvGrpSpPr>
        <p:grpSpPr bwMode="invGray">
          <a:xfrm>
            <a:off x="1522413" y="1514475"/>
            <a:ext cx="10569575" cy="64008"/>
            <a:chOff x="1522413" y="1514475"/>
            <a:chExt cx="10569575" cy="64008"/>
          </a:xfrm>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idx="1"/>
          </p:nvPr>
        </p:nvSpPr>
        <p:spPr/>
        <p:txBody>
          <a:bodyPr/>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AFE8FB1-0A7A-443E-AAF7-31D4FA1AA312}" type="datetimeFigureOut">
              <a:rPr lang="en-US"/>
              <a:t>12/12/2024</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dirty="0"/>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3" y="1905000"/>
            <a:ext cx="9144000" cy="2667000"/>
          </a:xfrm>
        </p:spPr>
        <p:txBody>
          <a:bodyPr anchor="b">
            <a:noAutofit/>
          </a:bodyPr>
          <a:lstStyle>
            <a:lvl1pPr algn="l">
              <a:defRPr sz="4400" b="0" cap="none" baseline="0"/>
            </a:lvl1pPr>
          </a:lstStyle>
          <a:p>
            <a:r>
              <a:rPr lang="en-US"/>
              <a:t>Click to edit Master title style</a:t>
            </a:r>
            <a:endParaRPr/>
          </a:p>
        </p:txBody>
      </p:sp>
      <p:grpSp>
        <p:nvGrpSpPr>
          <p:cNvPr id="255" name="line" descr="Line graphic"/>
          <p:cNvGrpSpPr/>
          <p:nvPr/>
        </p:nvGrpSpPr>
        <p:grpSpPr bwMode="invGray">
          <a:xfrm>
            <a:off x="1584896" y="4724400"/>
            <a:ext cx="8631936" cy="64008"/>
            <a:chOff x="-4110038" y="2703513"/>
            <a:chExt cx="17394239" cy="160336"/>
          </a:xfrm>
          <a:solidFill>
            <a:schemeClr val="accent1"/>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Text Placeholder 2"/>
          <p:cNvSpPr>
            <a:spLocks noGrp="1"/>
          </p:cNvSpPr>
          <p:nvPr>
            <p:ph type="body" idx="1"/>
          </p:nvPr>
        </p:nvSpPr>
        <p:spPr>
          <a:xfrm>
            <a:off x="1522413" y="5102525"/>
            <a:ext cx="9143999" cy="1069675"/>
          </a:xfrm>
        </p:spPr>
        <p:txBody>
          <a:bodyPr anchor="t">
            <a:normAutofit/>
          </a:bodyPr>
          <a:lstStyle>
            <a:lvl1pPr marL="0" indent="0">
              <a:spcBef>
                <a:spcPts val="0"/>
              </a:spcBef>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12/12/2024</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grpSp>
        <p:nvGrpSpPr>
          <p:cNvPr id="158" name="line" descr="Line graphic"/>
          <p:cNvGrpSpPr/>
          <p:nvPr/>
        </p:nvGrpSpPr>
        <p:grpSpPr bwMode="invGray">
          <a:xfrm>
            <a:off x="1522413" y="1514475"/>
            <a:ext cx="10569575" cy="64008"/>
            <a:chOff x="1522413" y="1514475"/>
            <a:chExt cx="10569575" cy="64008"/>
          </a:xfrm>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sz="half" idx="1"/>
          </p:nvPr>
        </p:nvSpPr>
        <p:spPr>
          <a:xfrm>
            <a:off x="1522413" y="1905000"/>
            <a:ext cx="4419599"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46815" y="1905000"/>
            <a:ext cx="4419598"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12/12/2024</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lvl1pPr>
              <a:defRPr/>
            </a:lvl1pPr>
          </a:lstStyle>
          <a:p>
            <a:r>
              <a:rPr lang="en-US"/>
              <a:t>Click to edit Master title style</a:t>
            </a:r>
            <a:endParaRPr/>
          </a:p>
        </p:txBody>
      </p:sp>
      <p:grpSp>
        <p:nvGrpSpPr>
          <p:cNvPr id="160" name="line" descr="Line graphic"/>
          <p:cNvGrpSpPr/>
          <p:nvPr/>
        </p:nvGrpSpPr>
        <p:grpSpPr bwMode="invGray">
          <a:xfrm>
            <a:off x="1522413" y="1514475"/>
            <a:ext cx="10569575" cy="64008"/>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Text Placeholder 2"/>
          <p:cNvSpPr>
            <a:spLocks noGrp="1"/>
          </p:cNvSpPr>
          <p:nvPr>
            <p:ph type="body" idx="1"/>
          </p:nvPr>
        </p:nvSpPr>
        <p:spPr>
          <a:xfrm>
            <a:off x="1522413"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3" y="2819399"/>
            <a:ext cx="4416552" cy="3352801"/>
          </a:xfrm>
        </p:spPr>
        <p:txBody>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0"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9860" y="2819399"/>
            <a:ext cx="4416552" cy="3352801"/>
          </a:xfrm>
        </p:spPr>
        <p:txBody>
          <a:bodyPr/>
          <a:lstStyle>
            <a:lvl1pPr>
              <a:defRPr sz="2400"/>
            </a:lvl1pPr>
            <a:lvl2pPr>
              <a:defRPr sz="2000"/>
            </a:lvl2pPr>
            <a:lvl3pPr>
              <a:defRPr sz="1800"/>
            </a:lvl3pPr>
            <a:lvl4pPr>
              <a:defRPr sz="1600"/>
            </a:lvl4pPr>
            <a:lvl5pPr marL="1956816">
              <a:defRPr sz="1600"/>
            </a:lvl5pPr>
            <a:lvl6pPr marL="1956816">
              <a:defRPr sz="1600"/>
            </a:lvl6pPr>
            <a:lvl7pPr marL="1956816">
              <a:defRPr sz="1600"/>
            </a:lvl7pPr>
            <a:lvl8pPr marL="1956816">
              <a:defRPr sz="1600"/>
            </a:lvl8pPr>
            <a:lvl9pPr marL="1956816">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9AFE8FB1-0A7A-443E-AAF7-31D4FA1AA312}" type="datetimeFigureOut">
              <a:rPr lang="en-US"/>
              <a:t>12/12/2024</a:t>
            </a:fld>
            <a:endParaRPr/>
          </a:p>
        </p:txBody>
      </p:sp>
      <p:sp>
        <p:nvSpPr>
          <p:cNvPr id="9" name="Slide Number Placeholder 8"/>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156" name="line" descr="Line graphic"/>
          <p:cNvGrpSpPr/>
          <p:nvPr/>
        </p:nvGrpSpPr>
        <p:grpSpPr bwMode="invGray">
          <a:xfrm>
            <a:off x="1522413" y="1514475"/>
            <a:ext cx="10569575" cy="64008"/>
            <a:chOff x="1522413" y="1514475"/>
            <a:chExt cx="10569575" cy="64008"/>
          </a:xfrm>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9AFE8FB1-0A7A-443E-AAF7-31D4FA1AA312}" type="datetimeFigureOut">
              <a:rPr lang="en-US"/>
              <a:t>12/12/2024</a:t>
            </a:fld>
            <a:endParaRPr/>
          </a:p>
        </p:txBody>
      </p:sp>
      <p:sp>
        <p:nvSpPr>
          <p:cNvPr id="5" name="Slide Number Placeholder 4"/>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9AFE8FB1-0A7A-443E-AAF7-31D4FA1AA312}" type="datetimeFigureOut">
              <a:rPr lang="en-US"/>
              <a:t>12/12/2024</a:t>
            </a:fld>
            <a:endParaRPr/>
          </a:p>
        </p:txBody>
      </p:sp>
      <p:sp>
        <p:nvSpPr>
          <p:cNvPr id="4" name="Slide Number Placeholder 3"/>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
        <p:nvSpPr>
          <p:cNvPr id="4" name="Text Placeholder 3"/>
          <p:cNvSpPr>
            <a:spLocks noGrp="1"/>
          </p:cNvSpPr>
          <p:nvPr>
            <p:ph type="body" sz="half" idx="2"/>
          </p:nvPr>
        </p:nvSpPr>
        <p:spPr>
          <a:xfrm>
            <a:off x="1522413" y="3429000"/>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710022" y="1905000"/>
            <a:ext cx="5669280" cy="4038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grpSp>
        <p:nvGrpSpPr>
          <p:cNvPr id="615" name="frame" descr="Box graphic"/>
          <p:cNvGrpSpPr/>
          <p:nvPr/>
        </p:nvGrpSpPr>
        <p:grpSpPr bwMode="invGray">
          <a:xfrm>
            <a:off x="4417839" y="1630821"/>
            <a:ext cx="6291028" cy="4575885"/>
            <a:chOff x="4417839" y="1630821"/>
            <a:chExt cx="6291028" cy="4575885"/>
          </a:xfrm>
        </p:grpSpPr>
        <p:grpSp>
          <p:nvGrpSpPr>
            <p:cNvPr id="616" name="Group 615"/>
            <p:cNvGrpSpPr/>
            <p:nvPr/>
          </p:nvGrpSpPr>
          <p:grpSpPr bwMode="invGray">
            <a:xfrm>
              <a:off x="5414491" y="1630821"/>
              <a:ext cx="5294376" cy="4114800"/>
              <a:chOff x="3310555" y="716546"/>
              <a:chExt cx="5294376" cy="4114800"/>
            </a:xfrm>
          </p:grpSpPr>
          <p:grpSp>
            <p:nvGrpSpPr>
              <p:cNvPr id="768" name="Group 767"/>
              <p:cNvGrpSpPr/>
              <p:nvPr/>
            </p:nvGrpSpPr>
            <p:grpSpPr bwMode="invGray">
              <a:xfrm flipH="1">
                <a:off x="3310555" y="737968"/>
                <a:ext cx="5294376" cy="54864"/>
                <a:chOff x="1522413" y="1514475"/>
                <a:chExt cx="10569575" cy="64008"/>
              </a:xfrm>
              <a:solidFill>
                <a:schemeClr val="accent1"/>
              </a:solid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9" name="Group 768"/>
              <p:cNvGrpSpPr/>
              <p:nvPr/>
            </p:nvGrpSpPr>
            <p:grpSpPr bwMode="invGray">
              <a:xfrm rot="16200000" flipH="1">
                <a:off x="6492229" y="2755658"/>
                <a:ext cx="4114800" cy="36576"/>
                <a:chOff x="1522413" y="1514475"/>
                <a:chExt cx="10569575" cy="64008"/>
              </a:xfrm>
              <a:solidFill>
                <a:schemeClr val="accent1"/>
              </a:solid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7" name="Group 616"/>
            <p:cNvGrpSpPr/>
            <p:nvPr/>
          </p:nvGrpSpPr>
          <p:grpSpPr bwMode="invGray">
            <a:xfrm rot="10800000">
              <a:off x="4417839" y="2091906"/>
              <a:ext cx="5294376" cy="4114800"/>
              <a:chOff x="3310555" y="716546"/>
              <a:chExt cx="5294376" cy="4114800"/>
            </a:xfrm>
          </p:grpSpPr>
          <p:grpSp>
            <p:nvGrpSpPr>
              <p:cNvPr id="618" name="Group 617"/>
              <p:cNvGrpSpPr/>
              <p:nvPr/>
            </p:nvGrpSpPr>
            <p:grpSpPr bwMode="invGray">
              <a:xfrm flipH="1">
                <a:off x="3310555" y="737968"/>
                <a:ext cx="5294376" cy="54864"/>
                <a:chOff x="1522413" y="1514475"/>
                <a:chExt cx="10569575" cy="64008"/>
              </a:xfrm>
              <a:solidFill>
                <a:schemeClr val="accent1"/>
              </a:solid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9" name="Group 618"/>
              <p:cNvGrpSpPr/>
              <p:nvPr/>
            </p:nvGrpSpPr>
            <p:grpSpPr bwMode="invGray">
              <a:xfrm rot="16200000" flipH="1">
                <a:off x="6492229" y="2755658"/>
                <a:ext cx="4114800" cy="36576"/>
                <a:chOff x="1522413" y="1514475"/>
                <a:chExt cx="10569575" cy="64008"/>
              </a:xfrm>
              <a:solidFill>
                <a:schemeClr val="accent1"/>
              </a:solid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12/12/2024</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745838" y="1884311"/>
            <a:ext cx="5669280" cy="4041648"/>
          </a:xfrm>
          <a:solidFill>
            <a:schemeClr val="bg1"/>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grpSp>
        <p:nvGrpSpPr>
          <p:cNvPr id="614" name="frame" descr="Box graphic"/>
          <p:cNvGrpSpPr/>
          <p:nvPr/>
        </p:nvGrpSpPr>
        <p:grpSpPr bwMode="invGray">
          <a:xfrm flipH="1">
            <a:off x="1447500" y="1630821"/>
            <a:ext cx="6291028" cy="4575885"/>
            <a:chOff x="4417839" y="1630821"/>
            <a:chExt cx="6291028" cy="4575885"/>
          </a:xfrm>
        </p:grpSpPr>
        <p:grpSp>
          <p:nvGrpSpPr>
            <p:cNvPr id="615" name="Group 614"/>
            <p:cNvGrpSpPr/>
            <p:nvPr/>
          </p:nvGrpSpPr>
          <p:grpSpPr bwMode="invGray">
            <a:xfrm>
              <a:off x="5414491" y="1630821"/>
              <a:ext cx="5294376" cy="4114800"/>
              <a:chOff x="3310555" y="716546"/>
              <a:chExt cx="5294376" cy="4114800"/>
            </a:xfrm>
          </p:grpSpPr>
          <p:grpSp>
            <p:nvGrpSpPr>
              <p:cNvPr id="767" name="Group 766"/>
              <p:cNvGrpSpPr/>
              <p:nvPr/>
            </p:nvGrpSpPr>
            <p:grpSpPr bwMode="invGray">
              <a:xfrm flipH="1">
                <a:off x="3310555" y="737968"/>
                <a:ext cx="5294376" cy="54864"/>
                <a:chOff x="1522413" y="1514475"/>
                <a:chExt cx="10569575" cy="64008"/>
              </a:xfrm>
              <a:solidFill>
                <a:schemeClr val="accent1"/>
              </a:solid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8" name="Group 767"/>
              <p:cNvGrpSpPr/>
              <p:nvPr/>
            </p:nvGrpSpPr>
            <p:grpSpPr bwMode="invGray">
              <a:xfrm rot="16200000" flipH="1">
                <a:off x="6492229" y="2755658"/>
                <a:ext cx="4114800" cy="36576"/>
                <a:chOff x="1522413" y="1514475"/>
                <a:chExt cx="10569575" cy="64008"/>
              </a:xfrm>
              <a:solidFill>
                <a:schemeClr val="accent1"/>
              </a:solid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6" name="Group 615"/>
            <p:cNvGrpSpPr/>
            <p:nvPr/>
          </p:nvGrpSpPr>
          <p:grpSpPr bwMode="invGray">
            <a:xfrm rot="10800000">
              <a:off x="4417839" y="2091906"/>
              <a:ext cx="5294376" cy="4114800"/>
              <a:chOff x="3310555" y="716546"/>
              <a:chExt cx="5294376" cy="4114800"/>
            </a:xfrm>
          </p:grpSpPr>
          <p:grpSp>
            <p:nvGrpSpPr>
              <p:cNvPr id="617" name="Group 616"/>
              <p:cNvGrpSpPr/>
              <p:nvPr/>
            </p:nvGrpSpPr>
            <p:grpSpPr bwMode="invGray">
              <a:xfrm flipH="1">
                <a:off x="3310555" y="737968"/>
                <a:ext cx="5294376" cy="54864"/>
                <a:chOff x="1522413" y="1514475"/>
                <a:chExt cx="10569575" cy="64008"/>
              </a:xfrm>
              <a:solidFill>
                <a:schemeClr val="accent1"/>
              </a:solid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8" name="Group 617"/>
              <p:cNvGrpSpPr/>
              <p:nvPr/>
            </p:nvGrpSpPr>
            <p:grpSpPr bwMode="invGray">
              <a:xfrm rot="16200000" flipH="1">
                <a:off x="6492229" y="2755658"/>
                <a:ext cx="4114800" cy="36576"/>
                <a:chOff x="1522413" y="1514475"/>
                <a:chExt cx="10569575" cy="64008"/>
              </a:xfrm>
              <a:solidFill>
                <a:schemeClr val="accent1"/>
              </a:solid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4" name="Text Placeholder 3"/>
          <p:cNvSpPr>
            <a:spLocks noGrp="1"/>
          </p:cNvSpPr>
          <p:nvPr>
            <p:ph type="body" sz="half" idx="2"/>
          </p:nvPr>
        </p:nvSpPr>
        <p:spPr>
          <a:xfrm>
            <a:off x="7905959" y="3411748"/>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12/12/2024</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7" name="line" descr="Line graphic"/>
          <p:cNvGrpSpPr/>
          <p:nvPr/>
        </p:nvGrpSpPr>
        <p:grpSpPr bwMode="invGray">
          <a:xfrm>
            <a:off x="1522413" y="1514475"/>
            <a:ext cx="10569575" cy="64008"/>
            <a:chOff x="1522413" y="1514475"/>
            <a:chExt cx="10569575" cy="64008"/>
          </a:xfrm>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p:nvPr>
        </p:nvSpPr>
        <p:spPr/>
        <p:txBody>
          <a:bodyPr vert="eaVert"/>
          <a:lstStyle>
            <a:lvl5pPr>
              <a:defRPr/>
            </a:lvl5pPr>
            <a:lvl6pPr marL="1956816">
              <a:defRPr/>
            </a:lvl6pPr>
            <a:lvl7pPr marL="1956816">
              <a:defRPr/>
            </a:lvl7pPr>
            <a:lvl8pPr marL="1956816">
              <a:defRPr/>
            </a:lvl8pPr>
            <a:lvl9pPr marL="1956816">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12/12/2024</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61612" y="274639"/>
            <a:ext cx="1371600" cy="5901747"/>
          </a:xfrm>
        </p:spPr>
        <p:txBody>
          <a:bodyPr vert="eaVert"/>
          <a:lstStyle/>
          <a:p>
            <a:r>
              <a:rPr lang="en-US"/>
              <a:t>Click to edit Master title style</a:t>
            </a:r>
            <a:endParaRPr/>
          </a:p>
        </p:txBody>
      </p:sp>
      <p:grpSp>
        <p:nvGrpSpPr>
          <p:cNvPr id="7" name="line" descr="Line graphic"/>
          <p:cNvGrpSpPr/>
          <p:nvPr/>
        </p:nvGrpSpPr>
        <p:grpSpPr bwMode="invGray">
          <a:xfrm rot="5400000">
            <a:off x="6864412" y="3472598"/>
            <a:ext cx="6492240" cy="64008"/>
            <a:chOff x="1522413" y="1514475"/>
            <a:chExt cx="10569575" cy="64008"/>
          </a:xfrm>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hasCustomPrompt="1"/>
          </p:nvPr>
        </p:nvSpPr>
        <p:spPr>
          <a:xfrm>
            <a:off x="608012" y="277813"/>
            <a:ext cx="9144001" cy="5898573"/>
          </a:xfrm>
        </p:spPr>
        <p:txBody>
          <a:bodyPr vert="eaVert"/>
          <a:lstStyle>
            <a:lvl5pPr>
              <a:defRPr/>
            </a:lvl5pPr>
            <a:lvl6pPr marL="1261872" indent="0">
              <a:buNone/>
              <a:defRPr/>
            </a:lvl6pPr>
            <a:lvl7pPr>
              <a:defRPr/>
            </a:lvl7pPr>
            <a:lvl8pPr>
              <a:defRPr baseline="0"/>
            </a:lvl8pPr>
            <a:lvl9pPr>
              <a:defRPr baseline="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endParaRPr lang="en-US"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12/12/2024</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9AFE8FB1-0A7A-443E-AAF7-31D4FA1AA312}" type="datetimeFigureOut">
              <a:rPr lang="en-US" smtClean="0"/>
              <a:pPr/>
              <a:t>12/12/2024</a:t>
            </a:fld>
            <a:endParaRPr lang="en-US" dirty="0"/>
          </a:p>
        </p:txBody>
      </p:sp>
      <p:sp>
        <p:nvSpPr>
          <p:cNvPr id="6" name="Slide Number Placehold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25BA54BD-C84D-46CE-8B72-31BFB26ABA43}" type="slidenum">
              <a:rPr lang="en-US" smtClean="0"/>
              <a:pPr/>
              <a:t>‹#›</a:t>
            </a:fld>
            <a:endParaRPr lang="en-US"/>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9600" b="1" dirty="0"/>
              <a:t>Midazolam</a:t>
            </a:r>
            <a:br>
              <a:rPr lang="en-US" sz="9600" b="1" dirty="0"/>
            </a:br>
            <a:r>
              <a:rPr lang="en-US" sz="5400" dirty="0">
                <a:solidFill>
                  <a:schemeClr val="tx1"/>
                </a:solidFill>
              </a:rPr>
              <a:t>in Pediatric Behavioral Emergencies</a:t>
            </a:r>
            <a:endParaRPr lang="en-US" dirty="0"/>
          </a:p>
        </p:txBody>
      </p:sp>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What is a Behavioral Emergency?</a:t>
            </a:r>
          </a:p>
        </p:txBody>
      </p:sp>
      <p:sp>
        <p:nvSpPr>
          <p:cNvPr id="14" name="Content Placeholder 13"/>
          <p:cNvSpPr>
            <a:spLocks noGrp="1"/>
          </p:cNvSpPr>
          <p:nvPr>
            <p:ph idx="1"/>
          </p:nvPr>
        </p:nvSpPr>
        <p:spPr/>
        <p:txBody>
          <a:bodyPr>
            <a:normAutofit/>
          </a:bodyPr>
          <a:lstStyle/>
          <a:p>
            <a:r>
              <a:rPr lang="en-US" sz="2800" dirty="0"/>
              <a:t>Patients that are violent, potentially violent, or who may harm themselves or others including EMS personnel.</a:t>
            </a:r>
          </a:p>
          <a:p>
            <a:r>
              <a:rPr lang="en-US" sz="2800" dirty="0"/>
              <a:t>Patients exhibiting dangerous agitation, confusion and hallucinations, erratic behavior, profuse diaphoresis, elevated vital signs, hyperthermia, unexplained strength and endurance, and behaviors that include clothing shedding, shouting, and extreme thrashing when restrained. </a:t>
            </a:r>
          </a:p>
        </p:txBody>
      </p:sp>
    </p:spTree>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11E23-8793-B078-67F1-048E088FA832}"/>
              </a:ext>
            </a:extLst>
          </p:cNvPr>
          <p:cNvSpPr>
            <a:spLocks noGrp="1"/>
          </p:cNvSpPr>
          <p:nvPr>
            <p:ph type="title"/>
          </p:nvPr>
        </p:nvSpPr>
        <p:spPr/>
        <p:txBody>
          <a:bodyPr/>
          <a:lstStyle/>
          <a:p>
            <a:r>
              <a:rPr lang="en-US"/>
              <a:t>Behavioral Emergencies</a:t>
            </a:r>
          </a:p>
        </p:txBody>
      </p:sp>
      <p:sp>
        <p:nvSpPr>
          <p:cNvPr id="3" name="Content Placeholder 2">
            <a:extLst>
              <a:ext uri="{FF2B5EF4-FFF2-40B4-BE49-F238E27FC236}">
                <a16:creationId xmlns:a16="http://schemas.microsoft.com/office/drawing/2014/main" id="{ADE8F843-46BA-1272-CEFF-2EDF13E02727}"/>
              </a:ext>
            </a:extLst>
          </p:cNvPr>
          <p:cNvSpPr>
            <a:spLocks noGrp="1"/>
          </p:cNvSpPr>
          <p:nvPr>
            <p:ph idx="1"/>
          </p:nvPr>
        </p:nvSpPr>
        <p:spPr/>
        <p:txBody>
          <a:bodyPr>
            <a:normAutofit/>
          </a:bodyPr>
          <a:lstStyle/>
          <a:p>
            <a:pPr marL="0" indent="0">
              <a:buNone/>
            </a:pPr>
            <a:r>
              <a:rPr lang="en-US" sz="3200" dirty="0"/>
              <a:t>True psychiatric emergencies in children are rare.</a:t>
            </a:r>
          </a:p>
          <a:p>
            <a:r>
              <a:rPr lang="en-US" dirty="0"/>
              <a:t>Do not always stem from mental illness </a:t>
            </a:r>
          </a:p>
          <a:p>
            <a:r>
              <a:rPr lang="en-US" dirty="0"/>
              <a:t>Are more likely to stem from situational problems</a:t>
            </a:r>
          </a:p>
          <a:p>
            <a:r>
              <a:rPr lang="en-US" dirty="0"/>
              <a:t>May be due to medical problems or injury</a:t>
            </a:r>
          </a:p>
          <a:p>
            <a:endParaRPr lang="en-US" dirty="0"/>
          </a:p>
        </p:txBody>
      </p:sp>
      <p:pic>
        <p:nvPicPr>
          <p:cNvPr id="4" name="Picture 3">
            <a:extLst>
              <a:ext uri="{FF2B5EF4-FFF2-40B4-BE49-F238E27FC236}">
                <a16:creationId xmlns:a16="http://schemas.microsoft.com/office/drawing/2014/main" id="{D53BFE0E-FF6C-4489-3E69-A024E672C9A5}"/>
              </a:ext>
            </a:extLst>
          </p:cNvPr>
          <p:cNvPicPr>
            <a:picLocks noChangeAspect="1"/>
          </p:cNvPicPr>
          <p:nvPr/>
        </p:nvPicPr>
        <p:blipFill>
          <a:blip r:embed="rId2"/>
          <a:stretch>
            <a:fillRect/>
          </a:stretch>
        </p:blipFill>
        <p:spPr>
          <a:xfrm>
            <a:off x="5484812" y="4773612"/>
            <a:ext cx="2413000" cy="1809750"/>
          </a:xfrm>
          <a:prstGeom prst="rect">
            <a:avLst/>
          </a:prstGeom>
          <a:ln>
            <a:noFill/>
          </a:ln>
          <a:effectLst>
            <a:softEdge rad="112500"/>
          </a:effectLst>
        </p:spPr>
      </p:pic>
      <p:pic>
        <p:nvPicPr>
          <p:cNvPr id="5" name="Picture 4">
            <a:extLst>
              <a:ext uri="{FF2B5EF4-FFF2-40B4-BE49-F238E27FC236}">
                <a16:creationId xmlns:a16="http://schemas.microsoft.com/office/drawing/2014/main" id="{1E74E007-539E-D4C2-7E52-85BB7BB61C9F}"/>
              </a:ext>
            </a:extLst>
          </p:cNvPr>
          <p:cNvPicPr>
            <a:picLocks noChangeAspect="1"/>
          </p:cNvPicPr>
          <p:nvPr/>
        </p:nvPicPr>
        <p:blipFill>
          <a:blip r:embed="rId3"/>
          <a:stretch>
            <a:fillRect/>
          </a:stretch>
        </p:blipFill>
        <p:spPr>
          <a:xfrm rot="254911">
            <a:off x="8694599" y="2688398"/>
            <a:ext cx="2566987" cy="1809870"/>
          </a:xfrm>
          <a:prstGeom prst="rect">
            <a:avLst/>
          </a:prstGeom>
          <a:ln>
            <a:noFill/>
          </a:ln>
          <a:effectLst>
            <a:softEdge rad="112500"/>
          </a:effectLst>
        </p:spPr>
      </p:pic>
      <p:pic>
        <p:nvPicPr>
          <p:cNvPr id="6" name="Picture 5">
            <a:extLst>
              <a:ext uri="{FF2B5EF4-FFF2-40B4-BE49-F238E27FC236}">
                <a16:creationId xmlns:a16="http://schemas.microsoft.com/office/drawing/2014/main" id="{844BE19E-E9A3-A5DC-2908-CF3AD4690CBE}"/>
              </a:ext>
            </a:extLst>
          </p:cNvPr>
          <p:cNvPicPr>
            <a:picLocks noChangeAspect="1"/>
          </p:cNvPicPr>
          <p:nvPr/>
        </p:nvPicPr>
        <p:blipFill>
          <a:blip r:embed="rId4"/>
          <a:stretch>
            <a:fillRect/>
          </a:stretch>
        </p:blipFill>
        <p:spPr>
          <a:xfrm>
            <a:off x="1425182" y="4567461"/>
            <a:ext cx="2413000" cy="1604739"/>
          </a:xfrm>
          <a:prstGeom prst="rect">
            <a:avLst/>
          </a:prstGeom>
          <a:ln>
            <a:noFill/>
          </a:ln>
          <a:effectLst>
            <a:softEdge rad="112500"/>
          </a:effectLst>
        </p:spPr>
      </p:pic>
    </p:spTree>
    <p:extLst>
      <p:ext uri="{BB962C8B-B14F-4D97-AF65-F5344CB8AC3E}">
        <p14:creationId xmlns:p14="http://schemas.microsoft.com/office/powerpoint/2010/main" val="1198665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1C30DE-17C5-BEF1-0DDB-3041A0952B2A}"/>
              </a:ext>
            </a:extLst>
          </p:cNvPr>
          <p:cNvSpPr txBox="1"/>
          <p:nvPr/>
        </p:nvSpPr>
        <p:spPr>
          <a:xfrm>
            <a:off x="760412" y="2625298"/>
            <a:ext cx="5562600" cy="2123658"/>
          </a:xfrm>
          <a:prstGeom prst="rect">
            <a:avLst/>
          </a:prstGeom>
          <a:noFill/>
        </p:spPr>
        <p:txBody>
          <a:bodyPr wrap="square">
            <a:spAutoFit/>
          </a:bodyPr>
          <a:lstStyle/>
          <a:p>
            <a:r>
              <a:rPr lang="en-US" sz="3200" dirty="0"/>
              <a:t>Behavioral emergencies may be </a:t>
            </a:r>
          </a:p>
          <a:p>
            <a:r>
              <a:rPr lang="en-US" sz="3200" dirty="0"/>
              <a:t>precipitated by stressful situations: </a:t>
            </a:r>
          </a:p>
          <a:p>
            <a:endParaRPr lang="en-US" sz="3600" dirty="0"/>
          </a:p>
        </p:txBody>
      </p:sp>
      <p:sp>
        <p:nvSpPr>
          <p:cNvPr id="4" name="TextBox 3">
            <a:extLst>
              <a:ext uri="{FF2B5EF4-FFF2-40B4-BE49-F238E27FC236}">
                <a16:creationId xmlns:a16="http://schemas.microsoft.com/office/drawing/2014/main" id="{A39D6ADC-9B31-D090-7376-6455E41364E1}"/>
              </a:ext>
            </a:extLst>
          </p:cNvPr>
          <p:cNvSpPr txBox="1"/>
          <p:nvPr/>
        </p:nvSpPr>
        <p:spPr>
          <a:xfrm>
            <a:off x="6094412" y="466608"/>
            <a:ext cx="2438400" cy="757130"/>
          </a:xfrm>
          <a:prstGeom prst="rect">
            <a:avLst/>
          </a:prstGeom>
          <a:noFill/>
        </p:spPr>
        <p:txBody>
          <a:bodyPr wrap="square" rtlCol="0">
            <a:spAutoFit/>
          </a:bodyPr>
          <a:lstStyle/>
          <a:p>
            <a:pPr>
              <a:lnSpc>
                <a:spcPct val="90000"/>
              </a:lnSpc>
            </a:pPr>
            <a:r>
              <a:rPr lang="en-US" sz="2400" dirty="0">
                <a:solidFill>
                  <a:schemeClr val="accent1">
                    <a:lumMod val="60000"/>
                    <a:lumOff val="40000"/>
                  </a:schemeClr>
                </a:solidFill>
              </a:rPr>
              <a:t>Chronic abuse or neglect</a:t>
            </a:r>
          </a:p>
        </p:txBody>
      </p:sp>
      <p:sp>
        <p:nvSpPr>
          <p:cNvPr id="5" name="TextBox 4">
            <a:extLst>
              <a:ext uri="{FF2B5EF4-FFF2-40B4-BE49-F238E27FC236}">
                <a16:creationId xmlns:a16="http://schemas.microsoft.com/office/drawing/2014/main" id="{708389EA-2DF4-924F-2E0C-C6D6C55D3FF1}"/>
              </a:ext>
            </a:extLst>
          </p:cNvPr>
          <p:cNvSpPr txBox="1"/>
          <p:nvPr/>
        </p:nvSpPr>
        <p:spPr>
          <a:xfrm>
            <a:off x="7618412" y="1454236"/>
            <a:ext cx="3810000" cy="830997"/>
          </a:xfrm>
          <a:prstGeom prst="rect">
            <a:avLst/>
          </a:prstGeom>
          <a:noFill/>
        </p:spPr>
        <p:txBody>
          <a:bodyPr wrap="square" rtlCol="0">
            <a:spAutoFit/>
          </a:bodyPr>
          <a:lstStyle/>
          <a:p>
            <a:r>
              <a:rPr lang="en-US" sz="2400" dirty="0">
                <a:solidFill>
                  <a:schemeClr val="accent3">
                    <a:lumMod val="40000"/>
                    <a:lumOff val="60000"/>
                  </a:schemeClr>
                </a:solidFill>
              </a:rPr>
              <a:t>Normal emotional upheaval of adolescence</a:t>
            </a:r>
          </a:p>
        </p:txBody>
      </p:sp>
      <p:sp>
        <p:nvSpPr>
          <p:cNvPr id="7" name="TextBox 6">
            <a:extLst>
              <a:ext uri="{FF2B5EF4-FFF2-40B4-BE49-F238E27FC236}">
                <a16:creationId xmlns:a16="http://schemas.microsoft.com/office/drawing/2014/main" id="{C00FE3D0-D4C7-1D6B-DBA2-70C4B8FCFC6F}"/>
              </a:ext>
            </a:extLst>
          </p:cNvPr>
          <p:cNvSpPr txBox="1"/>
          <p:nvPr/>
        </p:nvSpPr>
        <p:spPr>
          <a:xfrm>
            <a:off x="9523412" y="2829475"/>
            <a:ext cx="1753677" cy="830997"/>
          </a:xfrm>
          <a:prstGeom prst="rect">
            <a:avLst/>
          </a:prstGeom>
          <a:noFill/>
        </p:spPr>
        <p:txBody>
          <a:bodyPr wrap="square">
            <a:spAutoFit/>
          </a:bodyPr>
          <a:lstStyle/>
          <a:p>
            <a:r>
              <a:rPr lang="en-US" sz="2400" dirty="0">
                <a:solidFill>
                  <a:schemeClr val="accent6">
                    <a:lumMod val="60000"/>
                    <a:lumOff val="40000"/>
                  </a:schemeClr>
                </a:solidFill>
              </a:rPr>
              <a:t>Unplanned pregnancy</a:t>
            </a:r>
          </a:p>
        </p:txBody>
      </p:sp>
      <p:sp>
        <p:nvSpPr>
          <p:cNvPr id="10" name="TextBox 9">
            <a:extLst>
              <a:ext uri="{FF2B5EF4-FFF2-40B4-BE49-F238E27FC236}">
                <a16:creationId xmlns:a16="http://schemas.microsoft.com/office/drawing/2014/main" id="{4D134B5F-FBE0-2072-B9B1-0B3B4E1E412A}"/>
              </a:ext>
            </a:extLst>
          </p:cNvPr>
          <p:cNvSpPr txBox="1"/>
          <p:nvPr/>
        </p:nvSpPr>
        <p:spPr>
          <a:xfrm>
            <a:off x="7127466" y="3845552"/>
            <a:ext cx="2362200" cy="830997"/>
          </a:xfrm>
          <a:prstGeom prst="rect">
            <a:avLst/>
          </a:prstGeom>
          <a:noFill/>
        </p:spPr>
        <p:txBody>
          <a:bodyPr wrap="square">
            <a:spAutoFit/>
          </a:bodyPr>
          <a:lstStyle/>
          <a:p>
            <a:r>
              <a:rPr lang="en-US" sz="2400" dirty="0">
                <a:solidFill>
                  <a:srgbClr val="FF0000"/>
                </a:solidFill>
              </a:rPr>
              <a:t>Sudden traumatic event</a:t>
            </a:r>
          </a:p>
        </p:txBody>
      </p:sp>
      <p:sp>
        <p:nvSpPr>
          <p:cNvPr id="11" name="TextBox 10">
            <a:extLst>
              <a:ext uri="{FF2B5EF4-FFF2-40B4-BE49-F238E27FC236}">
                <a16:creationId xmlns:a16="http://schemas.microsoft.com/office/drawing/2014/main" id="{8B7CA49C-B330-259B-8F45-5F8E2B6F73F6}"/>
              </a:ext>
            </a:extLst>
          </p:cNvPr>
          <p:cNvSpPr txBox="1"/>
          <p:nvPr/>
        </p:nvSpPr>
        <p:spPr>
          <a:xfrm>
            <a:off x="5927141" y="5322546"/>
            <a:ext cx="5715000" cy="830997"/>
          </a:xfrm>
          <a:prstGeom prst="rect">
            <a:avLst/>
          </a:prstGeom>
          <a:noFill/>
        </p:spPr>
        <p:txBody>
          <a:bodyPr wrap="square">
            <a:spAutoFit/>
          </a:bodyPr>
          <a:lstStyle/>
          <a:p>
            <a:r>
              <a:rPr lang="en-US" sz="2400" dirty="0">
                <a:solidFill>
                  <a:schemeClr val="accent2"/>
                </a:solidFill>
              </a:rPr>
              <a:t>Emotional upheaval that may not necessarily involve an emotional disorder</a:t>
            </a:r>
          </a:p>
        </p:txBody>
      </p:sp>
      <p:pic>
        <p:nvPicPr>
          <p:cNvPr id="2" name="Picture 1">
            <a:extLst>
              <a:ext uri="{FF2B5EF4-FFF2-40B4-BE49-F238E27FC236}">
                <a16:creationId xmlns:a16="http://schemas.microsoft.com/office/drawing/2014/main" id="{5FE0525F-A256-2E84-77F2-9D6A4C50574B}"/>
              </a:ext>
            </a:extLst>
          </p:cNvPr>
          <p:cNvPicPr>
            <a:picLocks noChangeAspect="1"/>
          </p:cNvPicPr>
          <p:nvPr/>
        </p:nvPicPr>
        <p:blipFill>
          <a:blip r:embed="rId2"/>
          <a:stretch>
            <a:fillRect/>
          </a:stretch>
        </p:blipFill>
        <p:spPr>
          <a:xfrm>
            <a:off x="2012268" y="857130"/>
            <a:ext cx="2383972" cy="1276470"/>
          </a:xfrm>
          <a:prstGeom prst="rect">
            <a:avLst/>
          </a:prstGeom>
          <a:ln>
            <a:noFill/>
          </a:ln>
          <a:effectLst>
            <a:softEdge rad="112500"/>
          </a:effectLst>
        </p:spPr>
      </p:pic>
      <p:pic>
        <p:nvPicPr>
          <p:cNvPr id="6" name="Picture 5">
            <a:extLst>
              <a:ext uri="{FF2B5EF4-FFF2-40B4-BE49-F238E27FC236}">
                <a16:creationId xmlns:a16="http://schemas.microsoft.com/office/drawing/2014/main" id="{14860799-118A-4303-EAE2-CBFD0D294E87}"/>
              </a:ext>
            </a:extLst>
          </p:cNvPr>
          <p:cNvPicPr>
            <a:picLocks noChangeAspect="1"/>
          </p:cNvPicPr>
          <p:nvPr/>
        </p:nvPicPr>
        <p:blipFill>
          <a:blip r:embed="rId3"/>
          <a:stretch>
            <a:fillRect/>
          </a:stretch>
        </p:blipFill>
        <p:spPr>
          <a:xfrm>
            <a:off x="6780212" y="2656290"/>
            <a:ext cx="1832599" cy="1030837"/>
          </a:xfrm>
          <a:prstGeom prst="rect">
            <a:avLst/>
          </a:prstGeom>
          <a:ln>
            <a:noFill/>
          </a:ln>
          <a:effectLst>
            <a:softEdge rad="112500"/>
          </a:effectLst>
        </p:spPr>
      </p:pic>
      <p:pic>
        <p:nvPicPr>
          <p:cNvPr id="8" name="Picture 7">
            <a:extLst>
              <a:ext uri="{FF2B5EF4-FFF2-40B4-BE49-F238E27FC236}">
                <a16:creationId xmlns:a16="http://schemas.microsoft.com/office/drawing/2014/main" id="{BA501481-94BE-EC32-878D-B30A8E8139FF}"/>
              </a:ext>
            </a:extLst>
          </p:cNvPr>
          <p:cNvPicPr>
            <a:picLocks noChangeAspect="1"/>
          </p:cNvPicPr>
          <p:nvPr/>
        </p:nvPicPr>
        <p:blipFill>
          <a:blip r:embed="rId4"/>
          <a:stretch>
            <a:fillRect/>
          </a:stretch>
        </p:blipFill>
        <p:spPr>
          <a:xfrm>
            <a:off x="2817812" y="4429078"/>
            <a:ext cx="2432826" cy="1623151"/>
          </a:xfrm>
          <a:prstGeom prst="rect">
            <a:avLst/>
          </a:prstGeom>
          <a:ln>
            <a:noFill/>
          </a:ln>
          <a:effectLst>
            <a:softEdge rad="112500"/>
          </a:effectLst>
        </p:spPr>
      </p:pic>
    </p:spTree>
    <p:extLst>
      <p:ext uri="{BB962C8B-B14F-4D97-AF65-F5344CB8AC3E}">
        <p14:creationId xmlns:p14="http://schemas.microsoft.com/office/powerpoint/2010/main" val="3164725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2" y="494236"/>
            <a:ext cx="9143998" cy="1020762"/>
          </a:xfrm>
        </p:spPr>
        <p:txBody>
          <a:bodyPr/>
          <a:lstStyle/>
          <a:p>
            <a:r>
              <a:rPr lang="en-US" dirty="0"/>
              <a:t>Medical Conditions/Injuries That Can mimic Psychiatric Illness</a:t>
            </a:r>
          </a:p>
        </p:txBody>
      </p:sp>
      <p:sp>
        <p:nvSpPr>
          <p:cNvPr id="6" name="Content Placeholder 5"/>
          <p:cNvSpPr>
            <a:spLocks noGrp="1"/>
          </p:cNvSpPr>
          <p:nvPr>
            <p:ph idx="1"/>
          </p:nvPr>
        </p:nvSpPr>
        <p:spPr>
          <a:xfrm>
            <a:off x="2208212" y="2286000"/>
            <a:ext cx="3276600" cy="4038600"/>
          </a:xfrm>
        </p:spPr>
        <p:txBody>
          <a:bodyPr/>
          <a:lstStyle/>
          <a:p>
            <a:pPr>
              <a:buFont typeface="Wingdings" panose="05000000000000000000" pitchFamily="2" charset="2"/>
              <a:buChar char="Ø"/>
            </a:pPr>
            <a:r>
              <a:rPr lang="en-US" dirty="0"/>
              <a:t>DKA</a:t>
            </a:r>
          </a:p>
          <a:p>
            <a:pPr>
              <a:buFont typeface="Wingdings" panose="05000000000000000000" pitchFamily="2" charset="2"/>
              <a:buChar char="Ø"/>
            </a:pPr>
            <a:r>
              <a:rPr lang="en-US" dirty="0"/>
              <a:t>Hypoglycemia</a:t>
            </a:r>
          </a:p>
          <a:p>
            <a:pPr>
              <a:buFont typeface="Wingdings" panose="05000000000000000000" pitchFamily="2" charset="2"/>
              <a:buChar char="Ø"/>
            </a:pPr>
            <a:r>
              <a:rPr lang="en-US" dirty="0"/>
              <a:t>Brain injury</a:t>
            </a:r>
          </a:p>
          <a:p>
            <a:pPr>
              <a:buFont typeface="Wingdings" panose="05000000000000000000" pitchFamily="2" charset="2"/>
              <a:buChar char="Ø"/>
            </a:pPr>
            <a:r>
              <a:rPr lang="en-US" dirty="0"/>
              <a:t>Meningitis </a:t>
            </a:r>
          </a:p>
          <a:p>
            <a:pPr>
              <a:buFont typeface="Wingdings" panose="05000000000000000000" pitchFamily="2" charset="2"/>
              <a:buChar char="Ø"/>
            </a:pPr>
            <a:r>
              <a:rPr lang="en-US" dirty="0"/>
              <a:t>Encephalitis </a:t>
            </a:r>
          </a:p>
        </p:txBody>
      </p:sp>
      <p:sp>
        <p:nvSpPr>
          <p:cNvPr id="8" name="TextBox 7">
            <a:extLst>
              <a:ext uri="{FF2B5EF4-FFF2-40B4-BE49-F238E27FC236}">
                <a16:creationId xmlns:a16="http://schemas.microsoft.com/office/drawing/2014/main" id="{D89F2255-60AF-15DA-525C-C61C1AED7EA3}"/>
              </a:ext>
            </a:extLst>
          </p:cNvPr>
          <p:cNvSpPr txBox="1"/>
          <p:nvPr/>
        </p:nvSpPr>
        <p:spPr>
          <a:xfrm>
            <a:off x="5506294" y="2133600"/>
            <a:ext cx="4419600" cy="3194721"/>
          </a:xfrm>
          <a:prstGeom prst="rect">
            <a:avLst/>
          </a:prstGeom>
          <a:noFill/>
        </p:spPr>
        <p:txBody>
          <a:bodyPr wrap="square" rtlCol="0">
            <a:spAutoFit/>
          </a:bodyPr>
          <a:lstStyle/>
          <a:p>
            <a:pPr marL="342900" indent="-342900">
              <a:lnSpc>
                <a:spcPct val="150000"/>
              </a:lnSpc>
              <a:buFont typeface="Wingdings" panose="05000000000000000000" pitchFamily="2" charset="2"/>
              <a:buChar char="Ø"/>
            </a:pPr>
            <a:r>
              <a:rPr lang="en-US" sz="2400" dirty="0"/>
              <a:t>Seizure disorders</a:t>
            </a:r>
          </a:p>
          <a:p>
            <a:pPr marL="342900" indent="-342900">
              <a:lnSpc>
                <a:spcPct val="150000"/>
              </a:lnSpc>
              <a:buFont typeface="Wingdings" panose="05000000000000000000" pitchFamily="2" charset="2"/>
              <a:buChar char="Ø"/>
            </a:pPr>
            <a:r>
              <a:rPr lang="en-US" sz="2400" dirty="0"/>
              <a:t> Hypoxia</a:t>
            </a:r>
          </a:p>
          <a:p>
            <a:pPr marL="342900" indent="-342900">
              <a:lnSpc>
                <a:spcPct val="150000"/>
              </a:lnSpc>
              <a:buFont typeface="Wingdings" panose="05000000000000000000" pitchFamily="2" charset="2"/>
              <a:buChar char="Ø"/>
            </a:pPr>
            <a:r>
              <a:rPr lang="en-US" sz="2400" dirty="0"/>
              <a:t>Autism</a:t>
            </a:r>
          </a:p>
          <a:p>
            <a:pPr marL="342900" indent="-342900">
              <a:lnSpc>
                <a:spcPct val="150000"/>
              </a:lnSpc>
              <a:buFont typeface="Wingdings" panose="05000000000000000000" pitchFamily="2" charset="2"/>
              <a:buChar char="Ø"/>
            </a:pPr>
            <a:r>
              <a:rPr lang="en-US" sz="2400" dirty="0"/>
              <a:t>Toxic ingestions</a:t>
            </a:r>
          </a:p>
          <a:p>
            <a:pPr marL="342900" indent="-342900">
              <a:lnSpc>
                <a:spcPct val="150000"/>
              </a:lnSpc>
              <a:buFont typeface="Wingdings" panose="05000000000000000000" pitchFamily="2" charset="2"/>
              <a:buChar char="Ø"/>
            </a:pPr>
            <a:r>
              <a:rPr lang="en-US" sz="2400" dirty="0"/>
              <a:t>Street Drugs</a:t>
            </a:r>
          </a:p>
          <a:p>
            <a:pPr marL="342900" indent="-342900">
              <a:lnSpc>
                <a:spcPct val="90000"/>
              </a:lnSpc>
              <a:buFont typeface="Wingdings" panose="05000000000000000000" pitchFamily="2" charset="2"/>
              <a:buChar char="Ø"/>
            </a:pPr>
            <a:endParaRPr lang="en-US" sz="2400" dirty="0"/>
          </a:p>
        </p:txBody>
      </p:sp>
    </p:spTree>
    <p:extLst>
      <p:ext uri="{BB962C8B-B14F-4D97-AF65-F5344CB8AC3E}">
        <p14:creationId xmlns:p14="http://schemas.microsoft.com/office/powerpoint/2010/main" val="1797304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rmAutofit/>
          </a:bodyPr>
          <a:lstStyle/>
          <a:p>
            <a:r>
              <a:rPr lang="en-US" dirty="0"/>
              <a:t>What can be done in a Pediatric Behavioral Emergency…</a:t>
            </a:r>
          </a:p>
        </p:txBody>
      </p:sp>
      <p:pic>
        <p:nvPicPr>
          <p:cNvPr id="1026" name="Picture 2">
            <a:extLst>
              <a:ext uri="{FF2B5EF4-FFF2-40B4-BE49-F238E27FC236}">
                <a16:creationId xmlns:a16="http://schemas.microsoft.com/office/drawing/2014/main" id="{C307D1F1-5897-0A53-201B-3F34FE24175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7184" r="34556" b="-2"/>
          <a:stretch/>
        </p:blipFill>
        <p:spPr bwMode="auto">
          <a:xfrm>
            <a:off x="1522413" y="1905000"/>
            <a:ext cx="4419599" cy="4267200"/>
          </a:xfrm>
          <a:prstGeom prst="rect">
            <a:avLst/>
          </a:prstGeom>
          <a:solidFill>
            <a:srgbClr val="FFFFFF"/>
          </a:solidFill>
        </p:spPr>
      </p:pic>
      <p:sp>
        <p:nvSpPr>
          <p:cNvPr id="5" name="Content Placeholder 4"/>
          <p:cNvSpPr>
            <a:spLocks noGrp="1"/>
          </p:cNvSpPr>
          <p:nvPr>
            <p:ph sz="half" idx="2"/>
          </p:nvPr>
        </p:nvSpPr>
        <p:spPr>
          <a:xfrm>
            <a:off x="6094412" y="1905000"/>
            <a:ext cx="5867399" cy="4267200"/>
          </a:xfrm>
        </p:spPr>
        <p:txBody>
          <a:bodyPr>
            <a:noAutofit/>
          </a:bodyPr>
          <a:lstStyle/>
          <a:p>
            <a:pPr>
              <a:lnSpc>
                <a:spcPct val="85000"/>
              </a:lnSpc>
            </a:pPr>
            <a:r>
              <a:rPr lang="en-US" sz="2000" dirty="0"/>
              <a:t>Approach in a calm and cautious manner can help regulate the nervous system of the patient. </a:t>
            </a:r>
          </a:p>
          <a:p>
            <a:pPr>
              <a:lnSpc>
                <a:spcPct val="85000"/>
              </a:lnSpc>
            </a:pPr>
            <a:r>
              <a:rPr lang="en-US" sz="2000" dirty="0"/>
              <a:t>Maintain a safe distance</a:t>
            </a:r>
          </a:p>
          <a:p>
            <a:pPr>
              <a:lnSpc>
                <a:spcPct val="85000"/>
              </a:lnSpc>
            </a:pPr>
            <a:r>
              <a:rPr lang="en-US" sz="2000" dirty="0"/>
              <a:t>Approach the child in a calm, reassuring manner using a calm demeanor and tone of voice.</a:t>
            </a:r>
          </a:p>
          <a:p>
            <a:pPr>
              <a:lnSpc>
                <a:spcPct val="85000"/>
              </a:lnSpc>
            </a:pPr>
            <a:r>
              <a:rPr lang="en-US" sz="2000" dirty="0"/>
              <a:t>Attempt verbal de-escalation</a:t>
            </a:r>
          </a:p>
          <a:p>
            <a:pPr>
              <a:lnSpc>
                <a:spcPct val="85000"/>
              </a:lnSpc>
            </a:pPr>
            <a:r>
              <a:rPr lang="en-US" sz="2000" dirty="0"/>
              <a:t>Limit physical touch</a:t>
            </a:r>
          </a:p>
          <a:p>
            <a:pPr>
              <a:lnSpc>
                <a:spcPct val="85000"/>
              </a:lnSpc>
            </a:pPr>
            <a:r>
              <a:rPr lang="en-US" sz="2000" dirty="0"/>
              <a:t>Engage in active listening</a:t>
            </a:r>
          </a:p>
          <a:p>
            <a:pPr>
              <a:lnSpc>
                <a:spcPct val="85000"/>
              </a:lnSpc>
            </a:pPr>
            <a:r>
              <a:rPr lang="en-US" sz="2000" dirty="0"/>
              <a:t>Do not yell or lose control of your own emotions.</a:t>
            </a:r>
          </a:p>
          <a:p>
            <a:pPr>
              <a:lnSpc>
                <a:spcPct val="85000"/>
              </a:lnSpc>
            </a:pPr>
            <a:r>
              <a:rPr lang="en-US" sz="2000" dirty="0"/>
              <a:t>Strive to gain the child’s confidence</a:t>
            </a:r>
          </a:p>
        </p:txBody>
      </p:sp>
    </p:spTree>
    <p:extLst>
      <p:ext uri="{BB962C8B-B14F-4D97-AF65-F5344CB8AC3E}">
        <p14:creationId xmlns:p14="http://schemas.microsoft.com/office/powerpoint/2010/main" val="22373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7BBE6-B1C8-3E7C-4476-0EE37F9B59FE}"/>
              </a:ext>
            </a:extLst>
          </p:cNvPr>
          <p:cNvSpPr>
            <a:spLocks noGrp="1"/>
          </p:cNvSpPr>
          <p:nvPr>
            <p:ph type="title"/>
          </p:nvPr>
        </p:nvSpPr>
        <p:spPr>
          <a:xfrm>
            <a:off x="1530613" y="457200"/>
            <a:ext cx="9143998" cy="1020762"/>
          </a:xfrm>
        </p:spPr>
        <p:txBody>
          <a:bodyPr/>
          <a:lstStyle/>
          <a:p>
            <a:r>
              <a:rPr lang="en-US" dirty="0"/>
              <a:t>Indications for the use of Midazolam for pediatric Behavioral Emergencies #14110</a:t>
            </a:r>
          </a:p>
        </p:txBody>
      </p:sp>
      <p:sp>
        <p:nvSpPr>
          <p:cNvPr id="3" name="Content Placeholder 2">
            <a:extLst>
              <a:ext uri="{FF2B5EF4-FFF2-40B4-BE49-F238E27FC236}">
                <a16:creationId xmlns:a16="http://schemas.microsoft.com/office/drawing/2014/main" id="{067E19D8-8B58-4899-0873-BF5952732711}"/>
              </a:ext>
            </a:extLst>
          </p:cNvPr>
          <p:cNvSpPr>
            <a:spLocks noGrp="1"/>
          </p:cNvSpPr>
          <p:nvPr>
            <p:ph idx="1"/>
          </p:nvPr>
        </p:nvSpPr>
        <p:spPr>
          <a:xfrm>
            <a:off x="1530613" y="2209800"/>
            <a:ext cx="9524998" cy="3429000"/>
          </a:xfrm>
        </p:spPr>
        <p:txBody>
          <a:bodyPr>
            <a:normAutofit fontScale="92500" lnSpcReduction="10000"/>
          </a:bodyPr>
          <a:lstStyle/>
          <a:p>
            <a:r>
              <a:rPr lang="en-US" sz="2800" dirty="0"/>
              <a:t>If all attempts at de-escalation fail and the patient is excessively aggressive, exhibiting dangerous agitation, confusion and hallucinations, erratic behavior, and continues to be a threat to themselves and others, the need for physical restraints and medications may be necessary*.</a:t>
            </a:r>
          </a:p>
          <a:p>
            <a:pPr>
              <a:buFont typeface="Arial" panose="020B0604020202020204" pitchFamily="34" charset="0"/>
              <a:buChar char="•"/>
            </a:pPr>
            <a:r>
              <a:rPr lang="en-US" sz="2800" dirty="0">
                <a:solidFill>
                  <a:srgbClr val="FFFF00"/>
                </a:solidFill>
              </a:rPr>
              <a:t>NOTE - When a drug or medication it is used as a restriction to manage the patient’s freedom of movement and is not a standard treatment or dosage for the patient’s condition it is considered a chemical restraint</a:t>
            </a:r>
            <a:r>
              <a:rPr lang="en-US" sz="2800" dirty="0"/>
              <a:t>.</a:t>
            </a:r>
          </a:p>
          <a:p>
            <a:endParaRPr lang="en-US" sz="2800" dirty="0"/>
          </a:p>
          <a:p>
            <a:pPr marL="0" indent="0">
              <a:buNone/>
            </a:pPr>
            <a:endParaRPr lang="en-US" dirty="0"/>
          </a:p>
        </p:txBody>
      </p:sp>
    </p:spTree>
    <p:extLst>
      <p:ext uri="{BB962C8B-B14F-4D97-AF65-F5344CB8AC3E}">
        <p14:creationId xmlns:p14="http://schemas.microsoft.com/office/powerpoint/2010/main" val="1992023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B0F91-CA93-2885-7E9A-F6C04C120D2C}"/>
              </a:ext>
            </a:extLst>
          </p:cNvPr>
          <p:cNvSpPr>
            <a:spLocks noGrp="1"/>
          </p:cNvSpPr>
          <p:nvPr>
            <p:ph type="title"/>
          </p:nvPr>
        </p:nvSpPr>
        <p:spPr>
          <a:xfrm>
            <a:off x="1522414" y="274638"/>
            <a:ext cx="9143998" cy="1020762"/>
          </a:xfrm>
        </p:spPr>
        <p:txBody>
          <a:bodyPr anchor="b">
            <a:normAutofit/>
          </a:bodyPr>
          <a:lstStyle/>
          <a:p>
            <a:r>
              <a:rPr lang="en-US" dirty="0"/>
              <a:t>ICEMA Protocol #11010</a:t>
            </a:r>
          </a:p>
        </p:txBody>
      </p:sp>
      <p:sp>
        <p:nvSpPr>
          <p:cNvPr id="3" name="Text Placeholder 2">
            <a:extLst>
              <a:ext uri="{FF2B5EF4-FFF2-40B4-BE49-F238E27FC236}">
                <a16:creationId xmlns:a16="http://schemas.microsoft.com/office/drawing/2014/main" id="{3FDDE94C-29B8-3EF8-4160-79C6DF0CC9F2}"/>
              </a:ext>
            </a:extLst>
          </p:cNvPr>
          <p:cNvSpPr>
            <a:spLocks noGrp="1"/>
          </p:cNvSpPr>
          <p:nvPr>
            <p:ph sz="half" idx="1"/>
          </p:nvPr>
        </p:nvSpPr>
        <p:spPr>
          <a:xfrm>
            <a:off x="722314" y="1876424"/>
            <a:ext cx="7924800" cy="4495800"/>
          </a:xfrm>
        </p:spPr>
        <p:txBody>
          <a:bodyPr>
            <a:normAutofit/>
          </a:bodyPr>
          <a:lstStyle/>
          <a:p>
            <a:pPr marL="0" indent="0">
              <a:buNone/>
            </a:pPr>
            <a:r>
              <a:rPr lang="en-US" sz="1800" dirty="0"/>
              <a:t>Midazolam can be used in Behavioral Emergencies, if patient meets criteria for potentially fatal and dangerous agitation  (Base station contact necessary for patients &lt;9yrs old)</a:t>
            </a:r>
          </a:p>
          <a:p>
            <a:r>
              <a:rPr lang="en-US" sz="1800" dirty="0"/>
              <a:t>Midazolam, 0.1 mg/kg IV/IO (Max 2.5mg) - May repeat in five (5) minutes or</a:t>
            </a:r>
          </a:p>
          <a:p>
            <a:r>
              <a:rPr lang="en-US" sz="1800" dirty="0"/>
              <a:t>Midazolam, 0.2 mg/kg IM/IN (Max 5.0mg) - May repeat in 10 minutes. </a:t>
            </a:r>
          </a:p>
          <a:p>
            <a:r>
              <a:rPr lang="en-US" sz="1800" dirty="0"/>
              <a:t>Assess patient for medication related reduced respiratory rate or hypotension. </a:t>
            </a:r>
          </a:p>
          <a:p>
            <a:r>
              <a:rPr lang="en-US" sz="1800" dirty="0"/>
              <a:t>Maximum of three (3) doses using any combination of IV/IO/IM/IN may be administered. Not to exceed adult dose.</a:t>
            </a:r>
          </a:p>
          <a:p>
            <a:r>
              <a:rPr lang="en-US" sz="1800" dirty="0"/>
              <a:t> Contact base hospital for additional orders and to discuss further treatment options.</a:t>
            </a:r>
          </a:p>
          <a:p>
            <a:r>
              <a:rPr lang="en-US" sz="1800" dirty="0"/>
              <a:t>Do not administer any medication you did not draw up.</a:t>
            </a:r>
          </a:p>
        </p:txBody>
      </p:sp>
      <p:pic>
        <p:nvPicPr>
          <p:cNvPr id="10" name="Picture 9">
            <a:extLst>
              <a:ext uri="{FF2B5EF4-FFF2-40B4-BE49-F238E27FC236}">
                <a16:creationId xmlns:a16="http://schemas.microsoft.com/office/drawing/2014/main" id="{4C9FE8BA-0617-2AC8-E989-7C428955F8E3}"/>
              </a:ext>
            </a:extLst>
          </p:cNvPr>
          <p:cNvPicPr>
            <a:picLocks noChangeAspect="1"/>
          </p:cNvPicPr>
          <p:nvPr/>
        </p:nvPicPr>
        <p:blipFill>
          <a:blip r:embed="rId2"/>
          <a:stretch>
            <a:fillRect/>
          </a:stretch>
        </p:blipFill>
        <p:spPr>
          <a:xfrm rot="319027">
            <a:off x="8862516" y="3252641"/>
            <a:ext cx="2879578" cy="2315787"/>
          </a:xfrm>
          <a:prstGeom prst="rect">
            <a:avLst/>
          </a:prstGeom>
        </p:spPr>
      </p:pic>
      <p:pic>
        <p:nvPicPr>
          <p:cNvPr id="6" name="Content Placeholder 5">
            <a:extLst>
              <a:ext uri="{FF2B5EF4-FFF2-40B4-BE49-F238E27FC236}">
                <a16:creationId xmlns:a16="http://schemas.microsoft.com/office/drawing/2014/main" id="{BE848EFD-5394-D8A4-9740-9B7F382CE17B}"/>
              </a:ext>
            </a:extLst>
          </p:cNvPr>
          <p:cNvPicPr>
            <a:picLocks noGrp="1" noChangeAspect="1"/>
          </p:cNvPicPr>
          <p:nvPr>
            <p:ph sz="half" idx="2"/>
          </p:nvPr>
        </p:nvPicPr>
        <p:blipFill>
          <a:blip r:embed="rId3"/>
          <a:stretch>
            <a:fillRect/>
          </a:stretch>
        </p:blipFill>
        <p:spPr>
          <a:xfrm rot="21401856">
            <a:off x="8721815" y="1944192"/>
            <a:ext cx="2391417" cy="1339694"/>
          </a:xfrm>
          <a:noFill/>
        </p:spPr>
      </p:pic>
    </p:spTree>
    <p:extLst>
      <p:ext uri="{BB962C8B-B14F-4D97-AF65-F5344CB8AC3E}">
        <p14:creationId xmlns:p14="http://schemas.microsoft.com/office/powerpoint/2010/main" val="2453677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you give Midazolam… </a:t>
            </a:r>
          </a:p>
        </p:txBody>
      </p:sp>
      <p:sp>
        <p:nvSpPr>
          <p:cNvPr id="3" name="TextBox 2">
            <a:extLst>
              <a:ext uri="{FF2B5EF4-FFF2-40B4-BE49-F238E27FC236}">
                <a16:creationId xmlns:a16="http://schemas.microsoft.com/office/drawing/2014/main" id="{D6465E5B-DE85-5AED-C57E-9A09EDA2ADF7}"/>
              </a:ext>
            </a:extLst>
          </p:cNvPr>
          <p:cNvSpPr txBox="1"/>
          <p:nvPr/>
        </p:nvSpPr>
        <p:spPr>
          <a:xfrm>
            <a:off x="1522414" y="1905000"/>
            <a:ext cx="9143998" cy="4081117"/>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US" sz="2400" dirty="0"/>
              <a:t>Place on cardiac monitor - continuous monitoring of a patient after administration of Midazolam is required.</a:t>
            </a:r>
          </a:p>
          <a:p>
            <a:pPr>
              <a:lnSpc>
                <a:spcPct val="90000"/>
              </a:lnSpc>
            </a:pPr>
            <a:endParaRPr lang="en-US" sz="2400" dirty="0"/>
          </a:p>
          <a:p>
            <a:pPr marL="342900" indent="-342900">
              <a:lnSpc>
                <a:spcPct val="90000"/>
              </a:lnSpc>
              <a:buFont typeface="Wingdings" panose="05000000000000000000" pitchFamily="2" charset="2"/>
              <a:buChar char="§"/>
            </a:pPr>
            <a:r>
              <a:rPr lang="en-US" sz="2400" dirty="0"/>
              <a:t>Obtain capnography - monitor waveform and numerical value. Apnea can be the result of the use of Midazolam and other medications.</a:t>
            </a:r>
          </a:p>
          <a:p>
            <a:pPr>
              <a:lnSpc>
                <a:spcPct val="90000"/>
              </a:lnSpc>
            </a:pPr>
            <a:endParaRPr lang="en-US" sz="2400" dirty="0"/>
          </a:p>
          <a:p>
            <a:pPr marL="342900" indent="-342900">
              <a:lnSpc>
                <a:spcPct val="90000"/>
              </a:lnSpc>
              <a:buFont typeface="Wingdings" panose="05000000000000000000" pitchFamily="2" charset="2"/>
              <a:buChar char="§"/>
            </a:pPr>
            <a:r>
              <a:rPr lang="en-US" sz="2400" dirty="0"/>
              <a:t>Once conditions are safe, establish IV.</a:t>
            </a:r>
          </a:p>
          <a:p>
            <a:pPr marL="342900" indent="-342900">
              <a:lnSpc>
                <a:spcPct val="90000"/>
              </a:lnSpc>
              <a:buFont typeface="Wingdings" panose="05000000000000000000" pitchFamily="2" charset="2"/>
              <a:buChar char="§"/>
            </a:pPr>
            <a:endParaRPr lang="en-US" sz="2400" dirty="0"/>
          </a:p>
          <a:p>
            <a:pPr marL="342900" indent="-342900">
              <a:lnSpc>
                <a:spcPct val="90000"/>
              </a:lnSpc>
              <a:buFont typeface="Wingdings" panose="05000000000000000000" pitchFamily="2" charset="2"/>
              <a:buChar char="§"/>
            </a:pPr>
            <a:r>
              <a:rPr lang="en-US" sz="2400" dirty="0"/>
              <a:t>Base hospital may order Sodium Bicarbonate for potentially fatal and suspected metabolic acidosis/hyperkalemia - administer per ICEMA Reference #11010.</a:t>
            </a:r>
          </a:p>
        </p:txBody>
      </p:sp>
    </p:spTree>
    <p:extLst>
      <p:ext uri="{BB962C8B-B14F-4D97-AF65-F5344CB8AC3E}">
        <p14:creationId xmlns:p14="http://schemas.microsoft.com/office/powerpoint/2010/main" val="2215894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47392-A260-4C4E-5ED4-F226496BA7D1}"/>
              </a:ext>
            </a:extLst>
          </p:cNvPr>
          <p:cNvSpPr>
            <a:spLocks noGrp="1"/>
          </p:cNvSpPr>
          <p:nvPr>
            <p:ph type="title"/>
          </p:nvPr>
        </p:nvSpPr>
        <p:spPr/>
        <p:txBody>
          <a:bodyPr/>
          <a:lstStyle/>
          <a:p>
            <a:r>
              <a:rPr lang="en-US" dirty="0"/>
              <a:t>Things To Watch out For:</a:t>
            </a:r>
          </a:p>
        </p:txBody>
      </p:sp>
      <p:sp>
        <p:nvSpPr>
          <p:cNvPr id="3" name="TextBox 2">
            <a:extLst>
              <a:ext uri="{FF2B5EF4-FFF2-40B4-BE49-F238E27FC236}">
                <a16:creationId xmlns:a16="http://schemas.microsoft.com/office/drawing/2014/main" id="{365138AA-83B0-3FA1-D4A3-ED2EB64808AF}"/>
              </a:ext>
            </a:extLst>
          </p:cNvPr>
          <p:cNvSpPr txBox="1"/>
          <p:nvPr/>
        </p:nvSpPr>
        <p:spPr>
          <a:xfrm>
            <a:off x="1522414" y="1905000"/>
            <a:ext cx="9220198" cy="424732"/>
          </a:xfrm>
          <a:prstGeom prst="rect">
            <a:avLst/>
          </a:prstGeom>
          <a:noFill/>
        </p:spPr>
        <p:txBody>
          <a:bodyPr wrap="square" rtlCol="0">
            <a:spAutoFit/>
          </a:bodyPr>
          <a:lstStyle/>
          <a:p>
            <a:pPr>
              <a:lnSpc>
                <a:spcPct val="90000"/>
              </a:lnSpc>
            </a:pPr>
            <a:r>
              <a:rPr lang="en-US" sz="2400" dirty="0"/>
              <a:t>In route to the hospital continually monitor and assess patient for:</a:t>
            </a:r>
          </a:p>
        </p:txBody>
      </p:sp>
      <p:pic>
        <p:nvPicPr>
          <p:cNvPr id="4" name="Picture 3">
            <a:extLst>
              <a:ext uri="{FF2B5EF4-FFF2-40B4-BE49-F238E27FC236}">
                <a16:creationId xmlns:a16="http://schemas.microsoft.com/office/drawing/2014/main" id="{0C5DECDE-49D9-1438-F156-3A6E8F0CA788}"/>
              </a:ext>
            </a:extLst>
          </p:cNvPr>
          <p:cNvPicPr>
            <a:picLocks noChangeAspect="1"/>
          </p:cNvPicPr>
          <p:nvPr/>
        </p:nvPicPr>
        <p:blipFill rotWithShape="1">
          <a:blip r:embed="rId2"/>
          <a:srcRect b="7140"/>
          <a:stretch/>
        </p:blipFill>
        <p:spPr>
          <a:xfrm>
            <a:off x="6475412" y="3156405"/>
            <a:ext cx="4114800" cy="3078296"/>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39FB9C2F-C4F0-46B6-92E6-6B1BB7A8CCBE}"/>
              </a:ext>
            </a:extLst>
          </p:cNvPr>
          <p:cNvPicPr>
            <a:picLocks noChangeAspect="1"/>
          </p:cNvPicPr>
          <p:nvPr/>
        </p:nvPicPr>
        <p:blipFill>
          <a:blip r:embed="rId3"/>
          <a:stretch>
            <a:fillRect/>
          </a:stretch>
        </p:blipFill>
        <p:spPr>
          <a:xfrm>
            <a:off x="1674812" y="3042105"/>
            <a:ext cx="3135641" cy="3306896"/>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972D769A-B5B0-7A24-28FF-F1321A56D57F}"/>
              </a:ext>
            </a:extLst>
          </p:cNvPr>
          <p:cNvSpPr txBox="1"/>
          <p:nvPr/>
        </p:nvSpPr>
        <p:spPr>
          <a:xfrm>
            <a:off x="1522414" y="2497183"/>
            <a:ext cx="3135641" cy="424732"/>
          </a:xfrm>
          <a:prstGeom prst="rect">
            <a:avLst/>
          </a:prstGeom>
          <a:noFill/>
        </p:spPr>
        <p:txBody>
          <a:bodyPr wrap="square" rtlCol="0">
            <a:spAutoFit/>
          </a:bodyPr>
          <a:lstStyle/>
          <a:p>
            <a:pPr>
              <a:lnSpc>
                <a:spcPct val="90000"/>
              </a:lnSpc>
            </a:pPr>
            <a:r>
              <a:rPr lang="en-US" sz="2400" dirty="0"/>
              <a:t>Respiratory depression </a:t>
            </a:r>
          </a:p>
        </p:txBody>
      </p:sp>
      <p:sp>
        <p:nvSpPr>
          <p:cNvPr id="7" name="TextBox 6">
            <a:extLst>
              <a:ext uri="{FF2B5EF4-FFF2-40B4-BE49-F238E27FC236}">
                <a16:creationId xmlns:a16="http://schemas.microsoft.com/office/drawing/2014/main" id="{3BA014B6-4B47-AA71-EB1C-005AFDF859CC}"/>
              </a:ext>
            </a:extLst>
          </p:cNvPr>
          <p:cNvSpPr txBox="1"/>
          <p:nvPr/>
        </p:nvSpPr>
        <p:spPr>
          <a:xfrm>
            <a:off x="5713412" y="2514600"/>
            <a:ext cx="3135641" cy="424732"/>
          </a:xfrm>
          <a:prstGeom prst="rect">
            <a:avLst/>
          </a:prstGeom>
          <a:noFill/>
        </p:spPr>
        <p:txBody>
          <a:bodyPr wrap="square" rtlCol="0">
            <a:spAutoFit/>
          </a:bodyPr>
          <a:lstStyle/>
          <a:p>
            <a:pPr algn="ctr">
              <a:lnSpc>
                <a:spcPct val="90000"/>
              </a:lnSpc>
            </a:pPr>
            <a:r>
              <a:rPr lang="en-US" sz="2400" dirty="0"/>
              <a:t>Hypotension</a:t>
            </a:r>
          </a:p>
        </p:txBody>
      </p:sp>
    </p:spTree>
    <p:extLst>
      <p:ext uri="{BB962C8B-B14F-4D97-AF65-F5344CB8AC3E}">
        <p14:creationId xmlns:p14="http://schemas.microsoft.com/office/powerpoint/2010/main" val="1170651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rmAutofit/>
          </a:bodyPr>
          <a:lstStyle/>
          <a:p>
            <a:r>
              <a:rPr lang="en-US" dirty="0"/>
              <a:t>Document, Document, Document!</a:t>
            </a:r>
          </a:p>
        </p:txBody>
      </p:sp>
      <p:pic>
        <p:nvPicPr>
          <p:cNvPr id="3" name="Picture Placeholder 2" descr="Premium Photo | Online documentation database and document management system concept businessman ...">
            <a:extLst>
              <a:ext uri="{FF2B5EF4-FFF2-40B4-BE49-F238E27FC236}">
                <a16:creationId xmlns:a16="http://schemas.microsoft.com/office/drawing/2014/main" id="{D880DDA1-94D3-C7EC-8B0D-10E18A36474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2813" r="30902" b="1"/>
          <a:stretch/>
        </p:blipFill>
        <p:spPr bwMode="auto">
          <a:xfrm>
            <a:off x="7492913" y="1904153"/>
            <a:ext cx="3173499" cy="306406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TextBox 4">
            <a:extLst>
              <a:ext uri="{FF2B5EF4-FFF2-40B4-BE49-F238E27FC236}">
                <a16:creationId xmlns:a16="http://schemas.microsoft.com/office/drawing/2014/main" id="{A1EB1630-E938-F694-E7AB-2235F109E6C2}"/>
              </a:ext>
            </a:extLst>
          </p:cNvPr>
          <p:cNvSpPr txBox="1"/>
          <p:nvPr/>
        </p:nvSpPr>
        <p:spPr>
          <a:xfrm>
            <a:off x="760412" y="2133600"/>
            <a:ext cx="6324600" cy="2834622"/>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US" sz="2200" dirty="0"/>
              <a:t>Date and time medication was given including injection site, in the medication tab.</a:t>
            </a:r>
          </a:p>
          <a:p>
            <a:pPr>
              <a:lnSpc>
                <a:spcPct val="90000"/>
              </a:lnSpc>
            </a:pPr>
            <a:endParaRPr lang="en-US" sz="2200" dirty="0"/>
          </a:p>
          <a:p>
            <a:pPr marL="342900" indent="-342900">
              <a:lnSpc>
                <a:spcPct val="90000"/>
              </a:lnSpc>
              <a:buFont typeface="Arial" panose="020B0604020202020204" pitchFamily="34" charset="0"/>
              <a:buChar char="•"/>
            </a:pPr>
            <a:r>
              <a:rPr lang="en-US" sz="2200" dirty="0"/>
              <a:t>In the narrative, document the events leading up to the need for medication, including all alternative interventions attempted.</a:t>
            </a:r>
          </a:p>
          <a:p>
            <a:pPr marL="342900" indent="-342900">
              <a:lnSpc>
                <a:spcPct val="90000"/>
              </a:lnSpc>
              <a:buFont typeface="Arial" panose="020B0604020202020204" pitchFamily="34" charset="0"/>
              <a:buChar char="•"/>
            </a:pPr>
            <a:endParaRPr lang="en-US" sz="2200" dirty="0"/>
          </a:p>
          <a:p>
            <a:pPr marL="342900" indent="-342900">
              <a:lnSpc>
                <a:spcPct val="90000"/>
              </a:lnSpc>
              <a:buFont typeface="Arial" panose="020B0604020202020204" pitchFamily="34" charset="0"/>
              <a:buChar char="•"/>
            </a:pPr>
            <a:r>
              <a:rPr lang="en-US" sz="2200" dirty="0"/>
              <a:t>Follow ICEMA process for wasting all controlled substances.</a:t>
            </a:r>
          </a:p>
        </p:txBody>
      </p:sp>
    </p:spTree>
    <p:extLst>
      <p:ext uri="{BB962C8B-B14F-4D97-AF65-F5344CB8AC3E}">
        <p14:creationId xmlns:p14="http://schemas.microsoft.com/office/powerpoint/2010/main" val="1160959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EFF8D5B-BB8B-676B-4F3F-A5AFC6F6F34E}"/>
              </a:ext>
            </a:extLst>
          </p:cNvPr>
          <p:cNvSpPr>
            <a:spLocks noGrp="1"/>
          </p:cNvSpPr>
          <p:nvPr>
            <p:ph type="title"/>
          </p:nvPr>
        </p:nvSpPr>
        <p:spPr/>
        <p:txBody>
          <a:bodyPr/>
          <a:lstStyle/>
          <a:p>
            <a:r>
              <a:rPr lang="en-US" dirty="0"/>
              <a:t>References </a:t>
            </a:r>
          </a:p>
        </p:txBody>
      </p:sp>
      <p:sp>
        <p:nvSpPr>
          <p:cNvPr id="6" name="Content Placeholder 5">
            <a:extLst>
              <a:ext uri="{FF2B5EF4-FFF2-40B4-BE49-F238E27FC236}">
                <a16:creationId xmlns:a16="http://schemas.microsoft.com/office/drawing/2014/main" id="{D9716BA3-B3BC-8C07-BC16-89CA07F07B08}"/>
              </a:ext>
            </a:extLst>
          </p:cNvPr>
          <p:cNvSpPr>
            <a:spLocks noGrp="1"/>
          </p:cNvSpPr>
          <p:nvPr>
            <p:ph idx="1"/>
          </p:nvPr>
        </p:nvSpPr>
        <p:spPr/>
        <p:txBody>
          <a:bodyPr/>
          <a:lstStyle/>
          <a:p>
            <a:r>
              <a:rPr lang="en-US" dirty="0"/>
              <a:t>ICEMA Protocol Manual 11.2024</a:t>
            </a:r>
          </a:p>
          <a:p>
            <a:r>
              <a:rPr lang="en-US" dirty="0"/>
              <a:t>Pictures taken off the </a:t>
            </a:r>
            <a:r>
              <a:rPr lang="en-US" i="1" dirty="0"/>
              <a:t>World Wide Web. 2024</a:t>
            </a:r>
            <a:endParaRPr lang="en-US" dirty="0"/>
          </a:p>
        </p:txBody>
      </p:sp>
    </p:spTree>
    <p:extLst>
      <p:ext uri="{BB962C8B-B14F-4D97-AF65-F5344CB8AC3E}">
        <p14:creationId xmlns:p14="http://schemas.microsoft.com/office/powerpoint/2010/main" val="3517006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CB46099-66B0-F30D-427A-9FD5BD1508AC}"/>
              </a:ext>
            </a:extLst>
          </p:cNvPr>
          <p:cNvSpPr>
            <a:spLocks noGrp="1"/>
          </p:cNvSpPr>
          <p:nvPr>
            <p:ph type="title"/>
          </p:nvPr>
        </p:nvSpPr>
        <p:spPr>
          <a:xfrm>
            <a:off x="1522414" y="274638"/>
            <a:ext cx="9143998" cy="1020762"/>
          </a:xfrm>
        </p:spPr>
        <p:txBody>
          <a:bodyPr/>
          <a:lstStyle/>
          <a:p>
            <a:endParaRPr lang="en-US"/>
          </a:p>
        </p:txBody>
      </p:sp>
      <p:sp>
        <p:nvSpPr>
          <p:cNvPr id="3" name="TextBox 2">
            <a:extLst>
              <a:ext uri="{FF2B5EF4-FFF2-40B4-BE49-F238E27FC236}">
                <a16:creationId xmlns:a16="http://schemas.microsoft.com/office/drawing/2014/main" id="{71BD3BAD-C0C4-7140-635C-CACF608B69A3}"/>
              </a:ext>
            </a:extLst>
          </p:cNvPr>
          <p:cNvSpPr txBox="1"/>
          <p:nvPr/>
        </p:nvSpPr>
        <p:spPr>
          <a:xfrm>
            <a:off x="1522414" y="1905000"/>
            <a:ext cx="9144000" cy="4267200"/>
          </a:xfrm>
          <a:prstGeom prst="rect">
            <a:avLst/>
          </a:prstGeom>
        </p:spPr>
        <p:txBody>
          <a:bodyPr vert="horz" lIns="91440" tIns="45720" rIns="91440" bIns="45720" rtlCol="0">
            <a:normAutofit/>
          </a:bodyPr>
          <a:lstStyle/>
          <a:p>
            <a:pPr marL="274320" indent="-274320">
              <a:lnSpc>
                <a:spcPct val="90000"/>
              </a:lnSpc>
              <a:spcBef>
                <a:spcPts val="1800"/>
              </a:spcBef>
              <a:buSzPct val="100000"/>
              <a:buFont typeface="Arial" pitchFamily="34" charset="0"/>
              <a:buChar char="▪"/>
            </a:pPr>
            <a:r>
              <a:rPr lang="en-US" sz="2400" dirty="0"/>
              <a:t>THANK  YOU!</a:t>
            </a:r>
          </a:p>
          <a:p>
            <a:pPr marL="274320" indent="-274320">
              <a:lnSpc>
                <a:spcPct val="90000"/>
              </a:lnSpc>
              <a:spcBef>
                <a:spcPts val="1800"/>
              </a:spcBef>
              <a:buSzPct val="100000"/>
              <a:buFont typeface="Arial" pitchFamily="34" charset="0"/>
              <a:buChar char="▪"/>
            </a:pPr>
            <a:endParaRPr lang="en-US" sz="2400" dirty="0"/>
          </a:p>
          <a:p>
            <a:pPr marL="274320" marR="0" indent="-274320">
              <a:lnSpc>
                <a:spcPct val="90000"/>
              </a:lnSpc>
              <a:spcBef>
                <a:spcPts val="1800"/>
              </a:spcBef>
              <a:spcAft>
                <a:spcPts val="0"/>
              </a:spcAft>
              <a:buSzPct val="100000"/>
              <a:buFont typeface="Arial" pitchFamily="34" charset="0"/>
              <a:buChar char="▪"/>
            </a:pPr>
            <a:r>
              <a:rPr lang="en-US" sz="2400" dirty="0">
                <a:effectLst/>
              </a:rPr>
              <a:t>Gigi Rodriguez, RN, BSN, CPEN, MICN</a:t>
            </a:r>
          </a:p>
          <a:p>
            <a:pPr marL="274320" marR="0" indent="-274320">
              <a:lnSpc>
                <a:spcPct val="90000"/>
              </a:lnSpc>
              <a:spcBef>
                <a:spcPts val="1800"/>
              </a:spcBef>
              <a:spcAft>
                <a:spcPts val="0"/>
              </a:spcAft>
              <a:buSzPct val="100000"/>
              <a:buFont typeface="Arial" pitchFamily="34" charset="0"/>
              <a:buChar char="▪"/>
            </a:pPr>
            <a:r>
              <a:rPr lang="en-US" sz="2400" i="1" dirty="0">
                <a:effectLst/>
              </a:rPr>
              <a:t>Pediatric Emergency Care Coordinator</a:t>
            </a:r>
            <a:endParaRPr lang="en-US" sz="2400" dirty="0">
              <a:effectLst/>
            </a:endParaRPr>
          </a:p>
          <a:p>
            <a:pPr marL="274320" marR="0" indent="-274320">
              <a:lnSpc>
                <a:spcPct val="90000"/>
              </a:lnSpc>
              <a:spcBef>
                <a:spcPts val="1800"/>
              </a:spcBef>
              <a:spcAft>
                <a:spcPts val="0"/>
              </a:spcAft>
              <a:buSzPct val="100000"/>
              <a:buFont typeface="Arial" pitchFamily="34" charset="0"/>
              <a:buChar char="▪"/>
            </a:pPr>
            <a:r>
              <a:rPr lang="en-US" sz="2400" i="1" dirty="0">
                <a:effectLst/>
              </a:rPr>
              <a:t>LLUCH Emergency Department</a:t>
            </a:r>
          </a:p>
          <a:p>
            <a:pPr marL="274320" marR="0" indent="-274320">
              <a:lnSpc>
                <a:spcPct val="90000"/>
              </a:lnSpc>
              <a:spcBef>
                <a:spcPts val="1800"/>
              </a:spcBef>
              <a:spcAft>
                <a:spcPts val="0"/>
              </a:spcAft>
              <a:buSzPct val="100000"/>
              <a:buFont typeface="Arial" pitchFamily="34" charset="0"/>
              <a:buChar char="▪"/>
            </a:pPr>
            <a:r>
              <a:rPr lang="en-US" sz="2400" i="1" dirty="0"/>
              <a:t>Collaboration San Bernardino County </a:t>
            </a:r>
            <a:r>
              <a:rPr lang="en-US" sz="2400" i="1"/>
              <a:t>EMS Educators 11.2024. </a:t>
            </a:r>
            <a:endParaRPr lang="en-US" sz="2400" dirty="0">
              <a:effectLst/>
            </a:endParaRPr>
          </a:p>
          <a:p>
            <a:pPr marL="274320" indent="-274320">
              <a:lnSpc>
                <a:spcPct val="90000"/>
              </a:lnSpc>
              <a:spcBef>
                <a:spcPts val="1800"/>
              </a:spcBef>
              <a:buSzPct val="100000"/>
              <a:buFont typeface="Arial" pitchFamily="34" charset="0"/>
              <a:buChar char="▪"/>
            </a:pPr>
            <a:endParaRPr lang="en-US" sz="2400" dirty="0"/>
          </a:p>
        </p:txBody>
      </p:sp>
    </p:spTree>
    <p:extLst>
      <p:ext uri="{BB962C8B-B14F-4D97-AF65-F5344CB8AC3E}">
        <p14:creationId xmlns:p14="http://schemas.microsoft.com/office/powerpoint/2010/main" val="89186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lkboard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TF00001018.potx" id="{D19C2884-2C55-4C1A-A5C2-5D03FF1F35A4}" vid="{5F7A9C6A-558C-4654-B762-2F22BC904FAE}"/>
    </a:ext>
  </a:ext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Chalkboard education presentation (widescreen)</Template>
  <TotalTime>19576</TotalTime>
  <Words>665</Words>
  <Application>Microsoft Office PowerPoint</Application>
  <PresentationFormat>Custom</PresentationFormat>
  <Paragraphs>74</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Consolas</vt:lpstr>
      <vt:lpstr>Corbel</vt:lpstr>
      <vt:lpstr>Wingdings</vt:lpstr>
      <vt:lpstr>Chalkboard 16x9</vt:lpstr>
      <vt:lpstr>Midazolam in Pediatric Behavioral Emergencies</vt:lpstr>
      <vt:lpstr>What is a Behavioral Emergency?</vt:lpstr>
      <vt:lpstr>Behavioral Emergencies</vt:lpstr>
      <vt:lpstr>PowerPoint Presentation</vt:lpstr>
      <vt:lpstr>Medical Conditions/Injuries That Can mimic Psychiatric Illness</vt:lpstr>
      <vt:lpstr>What can be done in a Pediatric Behavioral Emergency…</vt:lpstr>
      <vt:lpstr>Indications for the use of Midazolam for pediatric Behavioral Emergencies #14110</vt:lpstr>
      <vt:lpstr>ICEMA Protocol #11010</vt:lpstr>
      <vt:lpstr>After you give Midazolam… </vt:lpstr>
      <vt:lpstr>Things To Watch out For:</vt:lpstr>
      <vt:lpstr>Document, Document, Document!</vt:lpstr>
      <vt:lpstr>References </vt:lpstr>
      <vt:lpstr>PowerPoint Presentation</vt:lpstr>
    </vt:vector>
  </TitlesOfParts>
  <Company>Loma Linda University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Midazolam in Pediatric Behavioral Emergencies</dc:title>
  <dc:creator>Rodriguez, Guillermina (Gigi)</dc:creator>
  <cp:lastModifiedBy>Hatfield, Michelle</cp:lastModifiedBy>
  <cp:revision>10</cp:revision>
  <cp:lastPrinted>2024-10-17T22:03:38Z</cp:lastPrinted>
  <dcterms:created xsi:type="dcterms:W3CDTF">2024-09-24T22:12:15Z</dcterms:created>
  <dcterms:modified xsi:type="dcterms:W3CDTF">2024-12-12T20:30:28Z</dcterms:modified>
</cp:coreProperties>
</file>