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4"/>
  </p:sldMasterIdLst>
  <p:notesMasterIdLst>
    <p:notesMasterId r:id="rId53"/>
  </p:notesMasterIdLst>
  <p:handoutMasterIdLst>
    <p:handoutMasterId r:id="rId54"/>
  </p:handoutMasterIdLst>
  <p:sldIdLst>
    <p:sldId id="696" r:id="rId5"/>
    <p:sldId id="680" r:id="rId6"/>
    <p:sldId id="692" r:id="rId7"/>
    <p:sldId id="693" r:id="rId8"/>
    <p:sldId id="687" r:id="rId9"/>
    <p:sldId id="679" r:id="rId10"/>
    <p:sldId id="690" r:id="rId11"/>
    <p:sldId id="691" r:id="rId12"/>
    <p:sldId id="697" r:id="rId13"/>
    <p:sldId id="711" r:id="rId14"/>
    <p:sldId id="712" r:id="rId15"/>
    <p:sldId id="714" r:id="rId16"/>
    <p:sldId id="715" r:id="rId17"/>
    <p:sldId id="717" r:id="rId18"/>
    <p:sldId id="698" r:id="rId19"/>
    <p:sldId id="738" r:id="rId20"/>
    <p:sldId id="699" r:id="rId21"/>
    <p:sldId id="726" r:id="rId22"/>
    <p:sldId id="709" r:id="rId23"/>
    <p:sldId id="721" r:id="rId24"/>
    <p:sldId id="722" r:id="rId25"/>
    <p:sldId id="723" r:id="rId26"/>
    <p:sldId id="724" r:id="rId27"/>
    <p:sldId id="700" r:id="rId28"/>
    <p:sldId id="728" r:id="rId29"/>
    <p:sldId id="729" r:id="rId30"/>
    <p:sldId id="730" r:id="rId31"/>
    <p:sldId id="740" r:id="rId32"/>
    <p:sldId id="731" r:id="rId33"/>
    <p:sldId id="732" r:id="rId34"/>
    <p:sldId id="701" r:id="rId35"/>
    <p:sldId id="702" r:id="rId36"/>
    <p:sldId id="718" r:id="rId37"/>
    <p:sldId id="719" r:id="rId38"/>
    <p:sldId id="720" r:id="rId39"/>
    <p:sldId id="703" r:id="rId40"/>
    <p:sldId id="706" r:id="rId41"/>
    <p:sldId id="707" r:id="rId42"/>
    <p:sldId id="733" r:id="rId43"/>
    <p:sldId id="734" r:id="rId44"/>
    <p:sldId id="735" r:id="rId45"/>
    <p:sldId id="736" r:id="rId46"/>
    <p:sldId id="737" r:id="rId47"/>
    <p:sldId id="305" r:id="rId48"/>
    <p:sldId id="705" r:id="rId49"/>
    <p:sldId id="678" r:id="rId50"/>
    <p:sldId id="727" r:id="rId51"/>
    <p:sldId id="73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3B7B7"/>
    <a:srgbClr val="F7CB7E"/>
    <a:srgbClr val="E39A24"/>
    <a:srgbClr val="091625"/>
    <a:srgbClr val="251F35"/>
    <a:srgbClr val="506CAA"/>
    <a:srgbClr val="3D5382"/>
    <a:srgbClr val="B9CDE5"/>
    <a:srgbClr val="B9C3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56" autoAdjust="0"/>
  </p:normalViewPr>
  <p:slideViewPr>
    <p:cSldViewPr snapToGrid="0">
      <p:cViewPr varScale="1">
        <p:scale>
          <a:sx n="132" d="100"/>
          <a:sy n="132" d="100"/>
        </p:scale>
        <p:origin x="1878" y="9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7D9B8-08D9-0B49-859D-80E5F2DB40F1}" type="doc">
      <dgm:prSet loTypeId="urn:microsoft.com/office/officeart/2005/8/layout/hProcess4" loCatId="" qsTypeId="urn:microsoft.com/office/officeart/2005/8/quickstyle/3d2" qsCatId="3D" csTypeId="urn:microsoft.com/office/officeart/2005/8/colors/accent1_2" csCatId="accent1" phldr="1"/>
      <dgm:spPr/>
    </dgm:pt>
    <dgm:pt modelId="{5FC067E2-D35E-DA48-BD50-9A2E3CEEB9F4}">
      <dgm:prSet phldrT="[Text]" custT="1"/>
      <dgm:spPr>
        <a:solidFill>
          <a:srgbClr val="FFFF00"/>
        </a:solidFill>
      </dgm:spPr>
      <dgm:t>
        <a:bodyPr/>
        <a:lstStyle/>
        <a:p>
          <a:r>
            <a:rPr lang="en-US" sz="3200" b="1" dirty="0">
              <a:solidFill>
                <a:srgbClr val="251F35"/>
              </a:solidFill>
            </a:rPr>
            <a:t>SIRS</a:t>
          </a:r>
          <a:endParaRPr lang="en-US" sz="1800" b="1" dirty="0">
            <a:solidFill>
              <a:srgbClr val="251F35"/>
            </a:solidFill>
          </a:endParaRPr>
        </a:p>
      </dgm:t>
    </dgm:pt>
    <dgm:pt modelId="{3D9E0B0B-7CAE-1549-BA0F-0E8AEFD9E731}" type="parTrans" cxnId="{1C13A843-8AF9-0440-A4A2-5CEAFF501262}">
      <dgm:prSet/>
      <dgm:spPr/>
      <dgm:t>
        <a:bodyPr/>
        <a:lstStyle/>
        <a:p>
          <a:endParaRPr lang="en-US"/>
        </a:p>
      </dgm:t>
    </dgm:pt>
    <dgm:pt modelId="{536B9494-594C-CD45-9642-FF1379A3BCCE}" type="sibTrans" cxnId="{1C13A843-8AF9-0440-A4A2-5CEAFF501262}">
      <dgm:prSet/>
      <dgm:spPr/>
      <dgm:t>
        <a:bodyPr/>
        <a:lstStyle/>
        <a:p>
          <a:endParaRPr lang="en-US"/>
        </a:p>
      </dgm:t>
    </dgm:pt>
    <dgm:pt modelId="{0DEB5C4C-5855-504D-A9B6-836BAB5FD34A}">
      <dgm:prSet phldrT="[Text]" custT="1"/>
      <dgm:spPr>
        <a:solidFill>
          <a:srgbClr val="FFFF00"/>
        </a:solidFill>
      </dgm:spPr>
      <dgm:t>
        <a:bodyPr/>
        <a:lstStyle/>
        <a:p>
          <a:r>
            <a:rPr lang="en-US" sz="3200" b="1" dirty="0">
              <a:solidFill>
                <a:srgbClr val="251F35"/>
              </a:solidFill>
            </a:rPr>
            <a:t>Sepsis</a:t>
          </a:r>
          <a:r>
            <a:rPr lang="en-US" sz="1800" dirty="0"/>
            <a:t> </a:t>
          </a:r>
        </a:p>
      </dgm:t>
    </dgm:pt>
    <dgm:pt modelId="{15B50A0D-3FED-DE48-A022-AB78F4DB2420}" type="parTrans" cxnId="{7DA2A572-25BD-6442-91C2-F50A12D7B37A}">
      <dgm:prSet/>
      <dgm:spPr/>
      <dgm:t>
        <a:bodyPr/>
        <a:lstStyle/>
        <a:p>
          <a:endParaRPr lang="en-US"/>
        </a:p>
      </dgm:t>
    </dgm:pt>
    <dgm:pt modelId="{F2504B31-87BA-9E48-B7C5-5610CBF75643}" type="sibTrans" cxnId="{7DA2A572-25BD-6442-91C2-F50A12D7B37A}">
      <dgm:prSet/>
      <dgm:spPr/>
      <dgm:t>
        <a:bodyPr/>
        <a:lstStyle/>
        <a:p>
          <a:endParaRPr lang="en-US"/>
        </a:p>
      </dgm:t>
    </dgm:pt>
    <dgm:pt modelId="{DF2AF1CB-9220-7543-B5FD-27875AC0FEF7}">
      <dgm:prSet phldrT="[Text]" custT="1"/>
      <dgm:spPr>
        <a:solidFill>
          <a:srgbClr val="FFFF00"/>
        </a:solidFill>
      </dgm:spPr>
      <dgm:t>
        <a:bodyPr/>
        <a:lstStyle/>
        <a:p>
          <a:r>
            <a:rPr lang="en-US" sz="3000" b="1" dirty="0">
              <a:solidFill>
                <a:srgbClr val="251F35"/>
              </a:solidFill>
            </a:rPr>
            <a:t>Severe Sepsis</a:t>
          </a:r>
        </a:p>
      </dgm:t>
    </dgm:pt>
    <dgm:pt modelId="{6331259F-F966-A849-8C04-19B32251A6BA}" type="parTrans" cxnId="{21FC2299-928B-164C-B31F-882E2DB21912}">
      <dgm:prSet/>
      <dgm:spPr/>
      <dgm:t>
        <a:bodyPr/>
        <a:lstStyle/>
        <a:p>
          <a:endParaRPr lang="en-US"/>
        </a:p>
      </dgm:t>
    </dgm:pt>
    <dgm:pt modelId="{6C306DCD-01DB-764E-923F-6EEF43339F6E}" type="sibTrans" cxnId="{21FC2299-928B-164C-B31F-882E2DB21912}">
      <dgm:prSet/>
      <dgm:spPr/>
      <dgm:t>
        <a:bodyPr/>
        <a:lstStyle/>
        <a:p>
          <a:endParaRPr lang="en-US"/>
        </a:p>
      </dgm:t>
    </dgm:pt>
    <dgm:pt modelId="{AD728B25-6586-8C40-80E8-B11380365267}">
      <dgm:prSet phldrT="[Text]" custT="1"/>
      <dgm:spPr>
        <a:solidFill>
          <a:srgbClr val="FFFF00"/>
        </a:solidFill>
      </dgm:spPr>
      <dgm:t>
        <a:bodyPr/>
        <a:lstStyle/>
        <a:p>
          <a:r>
            <a:rPr lang="en-US" sz="3200" b="1" dirty="0">
              <a:solidFill>
                <a:srgbClr val="251F35"/>
              </a:solidFill>
            </a:rPr>
            <a:t>Septic Shock</a:t>
          </a:r>
        </a:p>
      </dgm:t>
    </dgm:pt>
    <dgm:pt modelId="{975CCDC4-7CCC-1344-BDFD-51F04437518B}" type="parTrans" cxnId="{EE7C100A-ECD6-7B48-BEC3-4229940D24AE}">
      <dgm:prSet/>
      <dgm:spPr/>
      <dgm:t>
        <a:bodyPr/>
        <a:lstStyle/>
        <a:p>
          <a:endParaRPr lang="en-US"/>
        </a:p>
      </dgm:t>
    </dgm:pt>
    <dgm:pt modelId="{424BA9DB-812E-4A45-A258-1126ACC8BB7B}" type="sibTrans" cxnId="{EE7C100A-ECD6-7B48-BEC3-4229940D24AE}">
      <dgm:prSet/>
      <dgm:spPr/>
      <dgm:t>
        <a:bodyPr/>
        <a:lstStyle/>
        <a:p>
          <a:endParaRPr lang="en-US"/>
        </a:p>
      </dgm:t>
    </dgm:pt>
    <dgm:pt modelId="{2E7881D0-A716-3B4F-9691-5921FB0DA5BE}">
      <dgm:prSet phldrT="[Text]"/>
      <dgm:spPr/>
      <dgm:t>
        <a:bodyPr/>
        <a:lstStyle/>
        <a:p>
          <a:r>
            <a:rPr lang="en-US" dirty="0">
              <a:solidFill>
                <a:schemeClr val="tx2"/>
              </a:solidFill>
            </a:rPr>
            <a:t>HR&gt;90</a:t>
          </a:r>
        </a:p>
      </dgm:t>
    </dgm:pt>
    <dgm:pt modelId="{C72325EE-FD38-F745-88F2-50454BE8396B}" type="parTrans" cxnId="{E3BF7F0F-991D-B04C-918E-E6E1CD9D2675}">
      <dgm:prSet/>
      <dgm:spPr/>
      <dgm:t>
        <a:bodyPr/>
        <a:lstStyle/>
        <a:p>
          <a:endParaRPr lang="en-US"/>
        </a:p>
      </dgm:t>
    </dgm:pt>
    <dgm:pt modelId="{B9793662-5FE1-2F4E-A6C2-31D571120E69}" type="sibTrans" cxnId="{E3BF7F0F-991D-B04C-918E-E6E1CD9D2675}">
      <dgm:prSet/>
      <dgm:spPr/>
      <dgm:t>
        <a:bodyPr/>
        <a:lstStyle/>
        <a:p>
          <a:endParaRPr lang="en-US"/>
        </a:p>
      </dgm:t>
    </dgm:pt>
    <dgm:pt modelId="{2D99258C-6850-D44A-A4D9-50A2912BD8E4}">
      <dgm:prSet phldrT="[Text]"/>
      <dgm:spPr/>
      <dgm:t>
        <a:bodyPr/>
        <a:lstStyle/>
        <a:p>
          <a:r>
            <a:rPr lang="en-US" dirty="0">
              <a:solidFill>
                <a:schemeClr val="tx2"/>
              </a:solidFill>
            </a:rPr>
            <a:t>RR&gt;20</a:t>
          </a:r>
        </a:p>
      </dgm:t>
    </dgm:pt>
    <dgm:pt modelId="{00EDE2E1-1B7C-F544-9EBB-7BB02037DF42}" type="parTrans" cxnId="{F284AD3D-712C-5240-92B1-63C10EF0AABD}">
      <dgm:prSet/>
      <dgm:spPr/>
      <dgm:t>
        <a:bodyPr/>
        <a:lstStyle/>
        <a:p>
          <a:endParaRPr lang="en-US"/>
        </a:p>
      </dgm:t>
    </dgm:pt>
    <dgm:pt modelId="{6646FCDA-BC86-C141-9388-D32F6CBF38FB}" type="sibTrans" cxnId="{F284AD3D-712C-5240-92B1-63C10EF0AABD}">
      <dgm:prSet/>
      <dgm:spPr/>
      <dgm:t>
        <a:bodyPr/>
        <a:lstStyle/>
        <a:p>
          <a:endParaRPr lang="en-US"/>
        </a:p>
      </dgm:t>
    </dgm:pt>
    <dgm:pt modelId="{006BCAC3-492D-624F-82E9-717970DD1939}">
      <dgm:prSet phldrT="[Text]"/>
      <dgm:spPr/>
      <dgm:t>
        <a:bodyPr/>
        <a:lstStyle/>
        <a:p>
          <a:r>
            <a:rPr lang="en-US" dirty="0">
              <a:solidFill>
                <a:schemeClr val="tx2"/>
              </a:solidFill>
            </a:rPr>
            <a:t>T &gt; 100.4 F or &lt; 96.8 F</a:t>
          </a:r>
        </a:p>
      </dgm:t>
    </dgm:pt>
    <dgm:pt modelId="{78BB1EEB-7DC4-DC4F-B275-4511FE6F2E57}" type="parTrans" cxnId="{51AF197B-6EA2-AC43-970F-E64665B8F216}">
      <dgm:prSet/>
      <dgm:spPr/>
      <dgm:t>
        <a:bodyPr/>
        <a:lstStyle/>
        <a:p>
          <a:endParaRPr lang="en-US"/>
        </a:p>
      </dgm:t>
    </dgm:pt>
    <dgm:pt modelId="{B2C70D0F-3A85-D942-B75A-D780DE940040}" type="sibTrans" cxnId="{51AF197B-6EA2-AC43-970F-E64665B8F216}">
      <dgm:prSet/>
      <dgm:spPr/>
      <dgm:t>
        <a:bodyPr/>
        <a:lstStyle/>
        <a:p>
          <a:endParaRPr lang="en-US"/>
        </a:p>
      </dgm:t>
    </dgm:pt>
    <dgm:pt modelId="{1C4DD6FE-9A50-0146-B39D-B2B206971AE4}">
      <dgm:prSet phldrT="[Text]"/>
      <dgm:spPr/>
      <dgm:t>
        <a:bodyPr/>
        <a:lstStyle/>
        <a:p>
          <a:r>
            <a:rPr lang="en-US" dirty="0">
              <a:solidFill>
                <a:schemeClr val="tx2"/>
              </a:solidFill>
            </a:rPr>
            <a:t>Abnormal WBC count</a:t>
          </a:r>
        </a:p>
      </dgm:t>
    </dgm:pt>
    <dgm:pt modelId="{CE96D057-8592-DF47-9882-71EC44DF204E}" type="parTrans" cxnId="{8EECF244-2F6A-5340-AC4E-60B45E3CC046}">
      <dgm:prSet/>
      <dgm:spPr/>
      <dgm:t>
        <a:bodyPr/>
        <a:lstStyle/>
        <a:p>
          <a:endParaRPr lang="en-US"/>
        </a:p>
      </dgm:t>
    </dgm:pt>
    <dgm:pt modelId="{8905ABBC-187D-E940-B290-4461FE2CD91A}" type="sibTrans" cxnId="{8EECF244-2F6A-5340-AC4E-60B45E3CC046}">
      <dgm:prSet/>
      <dgm:spPr/>
      <dgm:t>
        <a:bodyPr/>
        <a:lstStyle/>
        <a:p>
          <a:endParaRPr lang="en-US"/>
        </a:p>
      </dgm:t>
    </dgm:pt>
    <dgm:pt modelId="{6835D6FF-4581-294B-BCA6-A8A7E00CFF0A}">
      <dgm:prSet phldrT="[Text]"/>
      <dgm:spPr/>
      <dgm:t>
        <a:bodyPr/>
        <a:lstStyle/>
        <a:p>
          <a:r>
            <a:rPr lang="en-US" dirty="0">
              <a:solidFill>
                <a:schemeClr val="tx2"/>
              </a:solidFill>
            </a:rPr>
            <a:t>Low pCO</a:t>
          </a:r>
          <a:r>
            <a:rPr lang="en-US" baseline="-25000" dirty="0">
              <a:solidFill>
                <a:schemeClr val="tx2"/>
              </a:solidFill>
            </a:rPr>
            <a:t>2</a:t>
          </a:r>
          <a:r>
            <a:rPr lang="en-US" dirty="0">
              <a:solidFill>
                <a:schemeClr val="tx2"/>
              </a:solidFill>
            </a:rPr>
            <a:t> </a:t>
          </a:r>
        </a:p>
      </dgm:t>
    </dgm:pt>
    <dgm:pt modelId="{430EA6C7-A8DD-9543-AB07-A1D97CE3A805}" type="parTrans" cxnId="{AF668B6B-3DC6-F04A-B39C-DE9CCB5DF7BC}">
      <dgm:prSet/>
      <dgm:spPr/>
      <dgm:t>
        <a:bodyPr/>
        <a:lstStyle/>
        <a:p>
          <a:endParaRPr lang="en-US"/>
        </a:p>
      </dgm:t>
    </dgm:pt>
    <dgm:pt modelId="{72FB6808-1318-3845-AA41-23A2EACB53E3}" type="sibTrans" cxnId="{AF668B6B-3DC6-F04A-B39C-DE9CCB5DF7BC}">
      <dgm:prSet/>
      <dgm:spPr/>
      <dgm:t>
        <a:bodyPr/>
        <a:lstStyle/>
        <a:p>
          <a:endParaRPr lang="en-US"/>
        </a:p>
      </dgm:t>
    </dgm:pt>
    <dgm:pt modelId="{B69CFCA4-5EB6-F14E-8160-512BDC45744B}">
      <dgm:prSet phldrT="[Text]" custT="1"/>
      <dgm:spPr/>
      <dgm:t>
        <a:bodyPr/>
        <a:lstStyle/>
        <a:p>
          <a:pPr algn="ctr">
            <a:buFontTx/>
            <a:buNone/>
          </a:pPr>
          <a:r>
            <a:rPr lang="en-US" sz="1900" dirty="0">
              <a:solidFill>
                <a:schemeClr val="tx2"/>
              </a:solidFill>
            </a:rPr>
            <a:t>2 SIRS</a:t>
          </a:r>
        </a:p>
      </dgm:t>
    </dgm:pt>
    <dgm:pt modelId="{259C8116-D7D0-5F42-BF16-76F1046D3461}" type="parTrans" cxnId="{420E4293-E795-754A-82CE-0FF39B3C71E3}">
      <dgm:prSet/>
      <dgm:spPr/>
      <dgm:t>
        <a:bodyPr/>
        <a:lstStyle/>
        <a:p>
          <a:endParaRPr lang="en-US"/>
        </a:p>
      </dgm:t>
    </dgm:pt>
    <dgm:pt modelId="{36237144-A6AC-7E42-A77B-033EA73A7549}" type="sibTrans" cxnId="{420E4293-E795-754A-82CE-0FF39B3C71E3}">
      <dgm:prSet/>
      <dgm:spPr/>
      <dgm:t>
        <a:bodyPr/>
        <a:lstStyle/>
        <a:p>
          <a:endParaRPr lang="en-US"/>
        </a:p>
      </dgm:t>
    </dgm:pt>
    <dgm:pt modelId="{AFD89585-A7BD-9B43-97E6-CB73F296DFBA}">
      <dgm:prSet phldrT="[Text]" custT="1"/>
      <dgm:spPr/>
      <dgm:t>
        <a:bodyPr/>
        <a:lstStyle/>
        <a:p>
          <a:pPr algn="ctr">
            <a:buFontTx/>
            <a:buNone/>
          </a:pPr>
          <a:r>
            <a:rPr lang="en-US" sz="1900" dirty="0">
              <a:solidFill>
                <a:schemeClr val="tx2"/>
              </a:solidFill>
            </a:rPr>
            <a:t>Infection</a:t>
          </a:r>
        </a:p>
      </dgm:t>
    </dgm:pt>
    <dgm:pt modelId="{2528F9B0-BA4E-174E-83EB-DF2AE8FCEB9A}" type="parTrans" cxnId="{D0DF5522-3C19-A743-9BDE-B610AC60F58C}">
      <dgm:prSet/>
      <dgm:spPr/>
      <dgm:t>
        <a:bodyPr/>
        <a:lstStyle/>
        <a:p>
          <a:endParaRPr lang="en-US"/>
        </a:p>
      </dgm:t>
    </dgm:pt>
    <dgm:pt modelId="{BA3FEE34-6FB4-C741-95A6-84D026FBA6EF}" type="sibTrans" cxnId="{D0DF5522-3C19-A743-9BDE-B610AC60F58C}">
      <dgm:prSet/>
      <dgm:spPr/>
      <dgm:t>
        <a:bodyPr/>
        <a:lstStyle/>
        <a:p>
          <a:endParaRPr lang="en-US"/>
        </a:p>
      </dgm:t>
    </dgm:pt>
    <dgm:pt modelId="{61670D67-79FB-4F4F-8B63-189CA1D7F7C6}">
      <dgm:prSet phldrT="[Text]" custT="1"/>
      <dgm:spPr/>
      <dgm:t>
        <a:bodyPr/>
        <a:lstStyle/>
        <a:p>
          <a:pPr algn="ctr">
            <a:buFontTx/>
            <a:buNone/>
          </a:pPr>
          <a:r>
            <a:rPr lang="en-US" sz="1900" dirty="0">
              <a:solidFill>
                <a:schemeClr val="tx2"/>
              </a:solidFill>
            </a:rPr>
            <a:t>+</a:t>
          </a:r>
        </a:p>
      </dgm:t>
    </dgm:pt>
    <dgm:pt modelId="{61B7D07B-CEEB-9F4A-8636-DAAECBB6E6F8}" type="parTrans" cxnId="{1599C3E4-8065-6E41-B404-EB8E73EBDC5B}">
      <dgm:prSet/>
      <dgm:spPr/>
      <dgm:t>
        <a:bodyPr/>
        <a:lstStyle/>
        <a:p>
          <a:endParaRPr lang="en-US"/>
        </a:p>
      </dgm:t>
    </dgm:pt>
    <dgm:pt modelId="{A8CA29E6-8662-3446-8ECF-684111AB78A8}" type="sibTrans" cxnId="{1599C3E4-8065-6E41-B404-EB8E73EBDC5B}">
      <dgm:prSet/>
      <dgm:spPr/>
      <dgm:t>
        <a:bodyPr/>
        <a:lstStyle/>
        <a:p>
          <a:endParaRPr lang="en-US"/>
        </a:p>
      </dgm:t>
    </dgm:pt>
    <dgm:pt modelId="{90CD658B-77C2-E34B-82B2-914B048CCAD5}">
      <dgm:prSet custT="1"/>
      <dgm:spPr/>
      <dgm:t>
        <a:bodyPr/>
        <a:lstStyle/>
        <a:p>
          <a:pPr algn="ctr">
            <a:buFontTx/>
            <a:buNone/>
          </a:pPr>
          <a:r>
            <a:rPr lang="en-US" sz="1900" dirty="0">
              <a:solidFill>
                <a:schemeClr val="tx2"/>
              </a:solidFill>
            </a:rPr>
            <a:t>Sepsis </a:t>
          </a:r>
        </a:p>
      </dgm:t>
    </dgm:pt>
    <dgm:pt modelId="{675780B5-ACD8-EA44-9AE6-0783014079AA}" type="parTrans" cxnId="{43759E96-3C6F-F04E-BCD8-77ED7C3491AF}">
      <dgm:prSet/>
      <dgm:spPr/>
      <dgm:t>
        <a:bodyPr/>
        <a:lstStyle/>
        <a:p>
          <a:endParaRPr lang="en-US"/>
        </a:p>
      </dgm:t>
    </dgm:pt>
    <dgm:pt modelId="{6293A525-3F73-A942-BB2D-0861BFBF9E48}" type="sibTrans" cxnId="{43759E96-3C6F-F04E-BCD8-77ED7C3491AF}">
      <dgm:prSet/>
      <dgm:spPr/>
      <dgm:t>
        <a:bodyPr/>
        <a:lstStyle/>
        <a:p>
          <a:endParaRPr lang="en-US"/>
        </a:p>
      </dgm:t>
    </dgm:pt>
    <dgm:pt modelId="{6B7A261D-13F2-194C-B077-49753BA9754E}">
      <dgm:prSet custT="1"/>
      <dgm:spPr/>
      <dgm:t>
        <a:bodyPr/>
        <a:lstStyle/>
        <a:p>
          <a:pPr algn="l">
            <a:buFontTx/>
            <a:buNone/>
          </a:pPr>
          <a:r>
            <a:rPr lang="en-US" sz="1900" dirty="0">
              <a:solidFill>
                <a:schemeClr val="tx2"/>
              </a:solidFill>
            </a:rPr>
            <a:t>-Hypotension </a:t>
          </a:r>
        </a:p>
      </dgm:t>
    </dgm:pt>
    <dgm:pt modelId="{50DC3092-7172-C64D-8F53-4005AD75F92C}" type="parTrans" cxnId="{38A57C45-DC1E-9B41-84FA-6202C70F97F9}">
      <dgm:prSet/>
      <dgm:spPr/>
      <dgm:t>
        <a:bodyPr/>
        <a:lstStyle/>
        <a:p>
          <a:endParaRPr lang="en-US"/>
        </a:p>
      </dgm:t>
    </dgm:pt>
    <dgm:pt modelId="{4571850F-9AD6-944B-A2FC-2935C68D1267}" type="sibTrans" cxnId="{38A57C45-DC1E-9B41-84FA-6202C70F97F9}">
      <dgm:prSet/>
      <dgm:spPr/>
      <dgm:t>
        <a:bodyPr/>
        <a:lstStyle/>
        <a:p>
          <a:endParaRPr lang="en-US"/>
        </a:p>
      </dgm:t>
    </dgm:pt>
    <dgm:pt modelId="{414D1870-1784-9841-8788-D5A11A003580}">
      <dgm:prSet custT="1"/>
      <dgm:spPr/>
      <dgm:t>
        <a:bodyPr/>
        <a:lstStyle/>
        <a:p>
          <a:pPr algn="l">
            <a:buFontTx/>
            <a:buNone/>
          </a:pPr>
          <a:r>
            <a:rPr lang="en-US" sz="1900" dirty="0">
              <a:solidFill>
                <a:schemeClr val="tx2"/>
              </a:solidFill>
            </a:rPr>
            <a:t>-End organ damage</a:t>
          </a:r>
        </a:p>
      </dgm:t>
    </dgm:pt>
    <dgm:pt modelId="{4CA559A1-F3D1-034B-A8C3-38E18741BF29}" type="parTrans" cxnId="{78AB6374-38F2-AB49-BA3B-D870DD3C81F9}">
      <dgm:prSet/>
      <dgm:spPr/>
      <dgm:t>
        <a:bodyPr/>
        <a:lstStyle/>
        <a:p>
          <a:endParaRPr lang="en-US"/>
        </a:p>
      </dgm:t>
    </dgm:pt>
    <dgm:pt modelId="{F2E9A028-E248-6F4D-B74D-32D6B9EC04BD}" type="sibTrans" cxnId="{78AB6374-38F2-AB49-BA3B-D870DD3C81F9}">
      <dgm:prSet/>
      <dgm:spPr/>
      <dgm:t>
        <a:bodyPr/>
        <a:lstStyle/>
        <a:p>
          <a:endParaRPr lang="en-US"/>
        </a:p>
      </dgm:t>
    </dgm:pt>
    <dgm:pt modelId="{624EFF84-1ED3-3246-B7B4-E182E9E585A5}">
      <dgm:prSet custT="1"/>
      <dgm:spPr/>
      <dgm:t>
        <a:bodyPr/>
        <a:lstStyle/>
        <a:p>
          <a:pPr algn="l">
            <a:buFontTx/>
            <a:buNone/>
          </a:pPr>
          <a:r>
            <a:rPr lang="en-US" sz="1900" dirty="0">
              <a:solidFill>
                <a:schemeClr val="tx2"/>
              </a:solidFill>
            </a:rPr>
            <a:t>-Elevated lactic acid</a:t>
          </a:r>
          <a:r>
            <a:rPr lang="en-US" sz="1900" dirty="0"/>
            <a:t> </a:t>
          </a:r>
        </a:p>
      </dgm:t>
    </dgm:pt>
    <dgm:pt modelId="{DF6CD8B7-CD1A-7E4E-80DE-A797B9B5EE35}" type="parTrans" cxnId="{7387E5DA-F489-3041-ACB7-7B8DAD3076B0}">
      <dgm:prSet/>
      <dgm:spPr/>
      <dgm:t>
        <a:bodyPr/>
        <a:lstStyle/>
        <a:p>
          <a:endParaRPr lang="en-US"/>
        </a:p>
      </dgm:t>
    </dgm:pt>
    <dgm:pt modelId="{1201C6F2-5BA4-2A4A-ADD4-B90CE2BF021B}" type="sibTrans" cxnId="{7387E5DA-F489-3041-ACB7-7B8DAD3076B0}">
      <dgm:prSet/>
      <dgm:spPr/>
      <dgm:t>
        <a:bodyPr/>
        <a:lstStyle/>
        <a:p>
          <a:endParaRPr lang="en-US"/>
        </a:p>
      </dgm:t>
    </dgm:pt>
    <dgm:pt modelId="{2DCC6DCD-7CB2-E145-845D-F103FF1A9085}">
      <dgm:prSet phldrT="[Text]" custT="1"/>
      <dgm:spPr/>
      <dgm:t>
        <a:bodyPr/>
        <a:lstStyle/>
        <a:p>
          <a:pPr algn="l">
            <a:buFontTx/>
            <a:buNone/>
          </a:pPr>
          <a:r>
            <a:rPr lang="en-US" sz="1900" dirty="0">
              <a:solidFill>
                <a:schemeClr val="tx2"/>
              </a:solidFill>
            </a:rPr>
            <a:t>Severe sepsis and persistent signs of end organ dysfunction</a:t>
          </a:r>
        </a:p>
      </dgm:t>
    </dgm:pt>
    <dgm:pt modelId="{3A047F58-7821-D84A-A26F-3BF37D744EB2}" type="parTrans" cxnId="{B872B582-AF0E-5846-A3CB-C9EEAF6DB132}">
      <dgm:prSet/>
      <dgm:spPr/>
      <dgm:t>
        <a:bodyPr/>
        <a:lstStyle/>
        <a:p>
          <a:endParaRPr lang="en-US"/>
        </a:p>
      </dgm:t>
    </dgm:pt>
    <dgm:pt modelId="{5BEF7321-1E4B-3147-AFAF-FFC64CF49801}" type="sibTrans" cxnId="{B872B582-AF0E-5846-A3CB-C9EEAF6DB132}">
      <dgm:prSet/>
      <dgm:spPr/>
      <dgm:t>
        <a:bodyPr/>
        <a:lstStyle/>
        <a:p>
          <a:endParaRPr lang="en-US"/>
        </a:p>
      </dgm:t>
    </dgm:pt>
    <dgm:pt modelId="{10B44C70-71AE-824D-B5C1-F07A30FF227F}">
      <dgm:prSet phldrT="[Text]" custT="1"/>
      <dgm:spPr/>
      <dgm:t>
        <a:bodyPr/>
        <a:lstStyle/>
        <a:p>
          <a:pPr algn="ctr">
            <a:buFontTx/>
            <a:buNone/>
          </a:pPr>
          <a:endParaRPr lang="en-US" sz="1900" dirty="0"/>
        </a:p>
      </dgm:t>
    </dgm:pt>
    <dgm:pt modelId="{EBE1267F-D446-B440-A68D-FD03A8C7F2FC}" type="parTrans" cxnId="{14C6C218-37EF-4F46-807E-D4F2D7F3F821}">
      <dgm:prSet/>
      <dgm:spPr/>
      <dgm:t>
        <a:bodyPr/>
        <a:lstStyle/>
        <a:p>
          <a:endParaRPr lang="en-US"/>
        </a:p>
      </dgm:t>
    </dgm:pt>
    <dgm:pt modelId="{1BB65BE0-C3BE-4042-B048-AA7965CE092E}" type="sibTrans" cxnId="{14C6C218-37EF-4F46-807E-D4F2D7F3F821}">
      <dgm:prSet/>
      <dgm:spPr/>
      <dgm:t>
        <a:bodyPr/>
        <a:lstStyle/>
        <a:p>
          <a:endParaRPr lang="en-US"/>
        </a:p>
      </dgm:t>
    </dgm:pt>
    <dgm:pt modelId="{179BCF95-E753-4064-937F-6B119351030E}">
      <dgm:prSet phldrT="[Text]" custT="1"/>
      <dgm:spPr/>
      <dgm:t>
        <a:bodyPr/>
        <a:lstStyle/>
        <a:p>
          <a:pPr algn="ctr">
            <a:buFontTx/>
            <a:buNone/>
          </a:pPr>
          <a:r>
            <a:rPr lang="en-US" sz="1900" dirty="0">
              <a:solidFill>
                <a:schemeClr val="tx2"/>
              </a:solidFill>
            </a:rPr>
            <a:t>criteria</a:t>
          </a:r>
        </a:p>
      </dgm:t>
    </dgm:pt>
    <dgm:pt modelId="{27275A88-9FD6-4ACB-BF5F-603B880D4C1A}" type="parTrans" cxnId="{AB44BF20-69A5-4A30-81D0-0C78385623B2}">
      <dgm:prSet/>
      <dgm:spPr/>
      <dgm:t>
        <a:bodyPr/>
        <a:lstStyle/>
        <a:p>
          <a:endParaRPr lang="en-US"/>
        </a:p>
      </dgm:t>
    </dgm:pt>
    <dgm:pt modelId="{6CE00F2D-E80D-4B5C-A088-6113FB8F7721}" type="sibTrans" cxnId="{AB44BF20-69A5-4A30-81D0-0C78385623B2}">
      <dgm:prSet/>
      <dgm:spPr/>
      <dgm:t>
        <a:bodyPr/>
        <a:lstStyle/>
        <a:p>
          <a:endParaRPr lang="en-US"/>
        </a:p>
      </dgm:t>
    </dgm:pt>
    <dgm:pt modelId="{96986CF9-113B-45D1-9786-0CF3976D77D0}">
      <dgm:prSet phldrT="[Text]" custT="1"/>
      <dgm:spPr/>
      <dgm:t>
        <a:bodyPr/>
        <a:lstStyle/>
        <a:p>
          <a:pPr algn="ctr">
            <a:buFontTx/>
            <a:buNone/>
          </a:pPr>
          <a:r>
            <a:rPr lang="en-US" sz="1900" b="1" dirty="0">
              <a:solidFill>
                <a:schemeClr val="tx2"/>
              </a:solidFill>
              <a:effectLst>
                <a:outerShdw blurRad="38100" dist="38100" dir="2700000" algn="tl">
                  <a:srgbClr val="000000">
                    <a:alpha val="43137"/>
                  </a:srgbClr>
                </a:outerShdw>
              </a:effectLst>
            </a:rPr>
            <a:t>Mortality 50% </a:t>
          </a:r>
          <a:endParaRPr lang="en-US" sz="1900" dirty="0">
            <a:solidFill>
              <a:schemeClr val="tx2"/>
            </a:solidFill>
          </a:endParaRPr>
        </a:p>
      </dgm:t>
    </dgm:pt>
    <dgm:pt modelId="{C7F42142-92BF-4CF2-9873-E67B347DBD17}" type="parTrans" cxnId="{8569377F-AE7D-4C9E-9FA9-6E4B658120B2}">
      <dgm:prSet/>
      <dgm:spPr/>
      <dgm:t>
        <a:bodyPr/>
        <a:lstStyle/>
        <a:p>
          <a:endParaRPr lang="en-US"/>
        </a:p>
      </dgm:t>
    </dgm:pt>
    <dgm:pt modelId="{92B8BE42-1B2F-4D6A-9465-D096106B0F92}" type="sibTrans" cxnId="{8569377F-AE7D-4C9E-9FA9-6E4B658120B2}">
      <dgm:prSet/>
      <dgm:spPr/>
      <dgm:t>
        <a:bodyPr/>
        <a:lstStyle/>
        <a:p>
          <a:endParaRPr lang="en-US"/>
        </a:p>
      </dgm:t>
    </dgm:pt>
    <dgm:pt modelId="{726CACA2-1AF4-C043-B022-C71CB5117349}" type="pres">
      <dgm:prSet presAssocID="{1897D9B8-08D9-0B49-859D-80E5F2DB40F1}" presName="Name0" presStyleCnt="0">
        <dgm:presLayoutVars>
          <dgm:dir/>
          <dgm:animLvl val="lvl"/>
          <dgm:resizeHandles val="exact"/>
        </dgm:presLayoutVars>
      </dgm:prSet>
      <dgm:spPr/>
    </dgm:pt>
    <dgm:pt modelId="{882EB759-7BE6-954D-AD5C-6590D1459030}" type="pres">
      <dgm:prSet presAssocID="{1897D9B8-08D9-0B49-859D-80E5F2DB40F1}" presName="tSp" presStyleCnt="0"/>
      <dgm:spPr/>
    </dgm:pt>
    <dgm:pt modelId="{0507FBB3-B1D3-A54D-B2B8-42CE15EA381A}" type="pres">
      <dgm:prSet presAssocID="{1897D9B8-08D9-0B49-859D-80E5F2DB40F1}" presName="bSp" presStyleCnt="0"/>
      <dgm:spPr/>
    </dgm:pt>
    <dgm:pt modelId="{6979CDE8-AE53-1B43-923F-FDE330981019}" type="pres">
      <dgm:prSet presAssocID="{1897D9B8-08D9-0B49-859D-80E5F2DB40F1}" presName="process" presStyleCnt="0"/>
      <dgm:spPr/>
    </dgm:pt>
    <dgm:pt modelId="{9DB566D9-8147-024E-82E8-873128F91280}" type="pres">
      <dgm:prSet presAssocID="{5FC067E2-D35E-DA48-BD50-9A2E3CEEB9F4}" presName="composite1" presStyleCnt="0"/>
      <dgm:spPr/>
    </dgm:pt>
    <dgm:pt modelId="{9D3E2CE4-9E55-EF46-B4E5-1D53BDBBC2D5}" type="pres">
      <dgm:prSet presAssocID="{5FC067E2-D35E-DA48-BD50-9A2E3CEEB9F4}" presName="dummyNode1" presStyleLbl="node1" presStyleIdx="0" presStyleCnt="4"/>
      <dgm:spPr/>
    </dgm:pt>
    <dgm:pt modelId="{68C033F2-7261-2C46-8519-1942615A4F0B}" type="pres">
      <dgm:prSet presAssocID="{5FC067E2-D35E-DA48-BD50-9A2E3CEEB9F4}" presName="childNode1" presStyleLbl="bgAcc1" presStyleIdx="0" presStyleCnt="4" custScaleY="235527">
        <dgm:presLayoutVars>
          <dgm:bulletEnabled val="1"/>
        </dgm:presLayoutVars>
      </dgm:prSet>
      <dgm:spPr/>
    </dgm:pt>
    <dgm:pt modelId="{F64C004D-218F-BC4D-A533-022986928355}" type="pres">
      <dgm:prSet presAssocID="{5FC067E2-D35E-DA48-BD50-9A2E3CEEB9F4}" presName="childNode1tx" presStyleLbl="bgAcc1" presStyleIdx="0" presStyleCnt="4">
        <dgm:presLayoutVars>
          <dgm:bulletEnabled val="1"/>
        </dgm:presLayoutVars>
      </dgm:prSet>
      <dgm:spPr/>
    </dgm:pt>
    <dgm:pt modelId="{45CF57FC-F135-3849-BE50-4BB451956815}" type="pres">
      <dgm:prSet presAssocID="{5FC067E2-D35E-DA48-BD50-9A2E3CEEB9F4}" presName="parentNode1" presStyleLbl="node1" presStyleIdx="0" presStyleCnt="4" custScaleX="115520" custLinFactY="10553" custLinFactNeighborX="-18440" custLinFactNeighborY="100000">
        <dgm:presLayoutVars>
          <dgm:chMax val="1"/>
          <dgm:bulletEnabled val="1"/>
        </dgm:presLayoutVars>
      </dgm:prSet>
      <dgm:spPr/>
    </dgm:pt>
    <dgm:pt modelId="{C0B8DA82-2926-C34C-B6E4-46130D85CD57}" type="pres">
      <dgm:prSet presAssocID="{5FC067E2-D35E-DA48-BD50-9A2E3CEEB9F4}" presName="connSite1" presStyleCnt="0"/>
      <dgm:spPr/>
    </dgm:pt>
    <dgm:pt modelId="{C3B28AFF-6166-7C48-BD52-32A9ADCFEAF3}" type="pres">
      <dgm:prSet presAssocID="{536B9494-594C-CD45-9642-FF1379A3BCCE}" presName="Name9" presStyleLbl="sibTrans2D1" presStyleIdx="0" presStyleCnt="3"/>
      <dgm:spPr/>
    </dgm:pt>
    <dgm:pt modelId="{E58FA038-EC46-BB44-A98D-D4F36249284F}" type="pres">
      <dgm:prSet presAssocID="{0DEB5C4C-5855-504D-A9B6-836BAB5FD34A}" presName="composite2" presStyleCnt="0"/>
      <dgm:spPr/>
    </dgm:pt>
    <dgm:pt modelId="{26FC240D-EF5A-2E48-BE65-0174F00BECE7}" type="pres">
      <dgm:prSet presAssocID="{0DEB5C4C-5855-504D-A9B6-836BAB5FD34A}" presName="dummyNode2" presStyleLbl="node1" presStyleIdx="0" presStyleCnt="4"/>
      <dgm:spPr/>
    </dgm:pt>
    <dgm:pt modelId="{93521E27-E4C1-9B45-8776-F5FE605A22DC}" type="pres">
      <dgm:prSet presAssocID="{0DEB5C4C-5855-504D-A9B6-836BAB5FD34A}" presName="childNode2" presStyleLbl="bgAcc1" presStyleIdx="1" presStyleCnt="4" custScaleY="246089" custLinFactNeighborX="-3039" custLinFactNeighborY="-520">
        <dgm:presLayoutVars>
          <dgm:bulletEnabled val="1"/>
        </dgm:presLayoutVars>
      </dgm:prSet>
      <dgm:spPr/>
    </dgm:pt>
    <dgm:pt modelId="{E5766520-6946-9347-ACC9-840B1E54E6DF}" type="pres">
      <dgm:prSet presAssocID="{0DEB5C4C-5855-504D-A9B6-836BAB5FD34A}" presName="childNode2tx" presStyleLbl="bgAcc1" presStyleIdx="1" presStyleCnt="4">
        <dgm:presLayoutVars>
          <dgm:bulletEnabled val="1"/>
        </dgm:presLayoutVars>
      </dgm:prSet>
      <dgm:spPr/>
    </dgm:pt>
    <dgm:pt modelId="{EAD76238-B36D-D342-8D46-B2B1267D73D2}" type="pres">
      <dgm:prSet presAssocID="{0DEB5C4C-5855-504D-A9B6-836BAB5FD34A}" presName="parentNode2" presStyleLbl="node1" presStyleIdx="1" presStyleCnt="4" custScaleX="105839" custLinFactY="-65921" custLinFactNeighborX="-20540" custLinFactNeighborY="-100000">
        <dgm:presLayoutVars>
          <dgm:chMax val="0"/>
          <dgm:bulletEnabled val="1"/>
        </dgm:presLayoutVars>
      </dgm:prSet>
      <dgm:spPr/>
    </dgm:pt>
    <dgm:pt modelId="{66CF9BE8-AC50-424F-9AB9-782A0B10BED4}" type="pres">
      <dgm:prSet presAssocID="{0DEB5C4C-5855-504D-A9B6-836BAB5FD34A}" presName="connSite2" presStyleCnt="0"/>
      <dgm:spPr/>
    </dgm:pt>
    <dgm:pt modelId="{B20404D8-F9BD-6747-B453-F5EFF8C37E0E}" type="pres">
      <dgm:prSet presAssocID="{F2504B31-87BA-9E48-B7C5-5610CBF75643}" presName="Name18" presStyleLbl="sibTrans2D1" presStyleIdx="1" presStyleCnt="3"/>
      <dgm:spPr/>
    </dgm:pt>
    <dgm:pt modelId="{322D553A-DD0E-544A-936B-A179F8715DF5}" type="pres">
      <dgm:prSet presAssocID="{DF2AF1CB-9220-7543-B5FD-27875AC0FEF7}" presName="composite1" presStyleCnt="0"/>
      <dgm:spPr/>
    </dgm:pt>
    <dgm:pt modelId="{14315514-5DA9-FD49-9FC5-B1760339E729}" type="pres">
      <dgm:prSet presAssocID="{DF2AF1CB-9220-7543-B5FD-27875AC0FEF7}" presName="dummyNode1" presStyleLbl="node1" presStyleIdx="1" presStyleCnt="4"/>
      <dgm:spPr/>
    </dgm:pt>
    <dgm:pt modelId="{043024DD-45E9-D246-94AA-911990F39700}" type="pres">
      <dgm:prSet presAssocID="{DF2AF1CB-9220-7543-B5FD-27875AC0FEF7}" presName="childNode1" presStyleLbl="bgAcc1" presStyleIdx="2" presStyleCnt="4" custScaleX="119481" custScaleY="255332" custLinFactNeighborX="4480" custLinFactNeighborY="752">
        <dgm:presLayoutVars>
          <dgm:bulletEnabled val="1"/>
        </dgm:presLayoutVars>
      </dgm:prSet>
      <dgm:spPr/>
    </dgm:pt>
    <dgm:pt modelId="{6B2A762F-D897-EB49-B499-BC7012D205BE}" type="pres">
      <dgm:prSet presAssocID="{DF2AF1CB-9220-7543-B5FD-27875AC0FEF7}" presName="childNode1tx" presStyleLbl="bgAcc1" presStyleIdx="2" presStyleCnt="4">
        <dgm:presLayoutVars>
          <dgm:bulletEnabled val="1"/>
        </dgm:presLayoutVars>
      </dgm:prSet>
      <dgm:spPr/>
    </dgm:pt>
    <dgm:pt modelId="{4E7B9788-0FB2-154B-9357-E843DBD790B1}" type="pres">
      <dgm:prSet presAssocID="{DF2AF1CB-9220-7543-B5FD-27875AC0FEF7}" presName="parentNode1" presStyleLbl="node1" presStyleIdx="2" presStyleCnt="4" custScaleX="109143" custScaleY="184125" custLinFactNeighborX="-13955" custLinFactNeighborY="83162">
        <dgm:presLayoutVars>
          <dgm:chMax val="1"/>
          <dgm:bulletEnabled val="1"/>
        </dgm:presLayoutVars>
      </dgm:prSet>
      <dgm:spPr/>
    </dgm:pt>
    <dgm:pt modelId="{340A6117-DA19-2D40-89A9-6837A5B14453}" type="pres">
      <dgm:prSet presAssocID="{DF2AF1CB-9220-7543-B5FD-27875AC0FEF7}" presName="connSite1" presStyleCnt="0"/>
      <dgm:spPr/>
    </dgm:pt>
    <dgm:pt modelId="{0AA6D1DC-FCC7-A34C-A102-AABFB56D8985}" type="pres">
      <dgm:prSet presAssocID="{6C306DCD-01DB-764E-923F-6EEF43339F6E}" presName="Name9" presStyleLbl="sibTrans2D1" presStyleIdx="2" presStyleCnt="3"/>
      <dgm:spPr/>
    </dgm:pt>
    <dgm:pt modelId="{538CC057-E967-E74B-A5EF-0D31618CE896}" type="pres">
      <dgm:prSet presAssocID="{AD728B25-6586-8C40-80E8-B11380365267}" presName="composite2" presStyleCnt="0"/>
      <dgm:spPr/>
    </dgm:pt>
    <dgm:pt modelId="{44542B93-8DDE-5044-BBAE-9A9BE65B442C}" type="pres">
      <dgm:prSet presAssocID="{AD728B25-6586-8C40-80E8-B11380365267}" presName="dummyNode2" presStyleLbl="node1" presStyleIdx="2" presStyleCnt="4"/>
      <dgm:spPr/>
    </dgm:pt>
    <dgm:pt modelId="{753FAC13-9CFA-8D42-96A7-F20B02C2814B}" type="pres">
      <dgm:prSet presAssocID="{AD728B25-6586-8C40-80E8-B11380365267}" presName="childNode2" presStyleLbl="bgAcc1" presStyleIdx="3" presStyleCnt="4" custScaleX="119968" custScaleY="253866" custLinFactNeighborY="-1215">
        <dgm:presLayoutVars>
          <dgm:bulletEnabled val="1"/>
        </dgm:presLayoutVars>
      </dgm:prSet>
      <dgm:spPr/>
    </dgm:pt>
    <dgm:pt modelId="{FAFB4F95-F5AB-224D-B5AA-89AD888639A9}" type="pres">
      <dgm:prSet presAssocID="{AD728B25-6586-8C40-80E8-B11380365267}" presName="childNode2tx" presStyleLbl="bgAcc1" presStyleIdx="3" presStyleCnt="4">
        <dgm:presLayoutVars>
          <dgm:bulletEnabled val="1"/>
        </dgm:presLayoutVars>
      </dgm:prSet>
      <dgm:spPr/>
    </dgm:pt>
    <dgm:pt modelId="{0D146A79-DCB3-2C49-B396-283026E13226}" type="pres">
      <dgm:prSet presAssocID="{AD728B25-6586-8C40-80E8-B11380365267}" presName="parentNode2" presStyleLbl="node1" presStyleIdx="3" presStyleCnt="4" custScaleX="126578" custScaleY="175234" custLinFactY="-40567" custLinFactNeighborX="-17392" custLinFactNeighborY="-100000">
        <dgm:presLayoutVars>
          <dgm:chMax val="0"/>
          <dgm:bulletEnabled val="1"/>
        </dgm:presLayoutVars>
      </dgm:prSet>
      <dgm:spPr/>
    </dgm:pt>
    <dgm:pt modelId="{5D585F71-4312-A445-8BC3-68FBBA99AAF0}" type="pres">
      <dgm:prSet presAssocID="{AD728B25-6586-8C40-80E8-B11380365267}" presName="connSite2" presStyleCnt="0"/>
      <dgm:spPr/>
    </dgm:pt>
  </dgm:ptLst>
  <dgm:cxnLst>
    <dgm:cxn modelId="{4AA6E100-017E-6B49-98CA-30B05199F239}" type="presOf" srcId="{414D1870-1784-9841-8788-D5A11A003580}" destId="{6B2A762F-D897-EB49-B499-BC7012D205BE}" srcOrd="1" destOrd="2" presId="urn:microsoft.com/office/officeart/2005/8/layout/hProcess4"/>
    <dgm:cxn modelId="{9D632203-3C9C-3E42-901F-12048B536CD0}" type="presOf" srcId="{90CD658B-77C2-E34B-82B2-914B048CCAD5}" destId="{6B2A762F-D897-EB49-B499-BC7012D205BE}" srcOrd="1" destOrd="0" presId="urn:microsoft.com/office/officeart/2005/8/layout/hProcess4"/>
    <dgm:cxn modelId="{521DFF06-E12B-C44F-BE6C-88D205B46549}" type="presOf" srcId="{006BCAC3-492D-624F-82E9-717970DD1939}" destId="{F64C004D-218F-BC4D-A533-022986928355}" srcOrd="1" destOrd="2" presId="urn:microsoft.com/office/officeart/2005/8/layout/hProcess4"/>
    <dgm:cxn modelId="{EE7C100A-ECD6-7B48-BEC3-4229940D24AE}" srcId="{1897D9B8-08D9-0B49-859D-80E5F2DB40F1}" destId="{AD728B25-6586-8C40-80E8-B11380365267}" srcOrd="3" destOrd="0" parTransId="{975CCDC4-7CCC-1344-BDFD-51F04437518B}" sibTransId="{424BA9DB-812E-4A45-A258-1126ACC8BB7B}"/>
    <dgm:cxn modelId="{7574DE0D-68CF-3C45-A581-5E09BAD44039}" type="presOf" srcId="{DF2AF1CB-9220-7543-B5FD-27875AC0FEF7}" destId="{4E7B9788-0FB2-154B-9357-E843DBD790B1}" srcOrd="0" destOrd="0" presId="urn:microsoft.com/office/officeart/2005/8/layout/hProcess4"/>
    <dgm:cxn modelId="{E3BF7F0F-991D-B04C-918E-E6E1CD9D2675}" srcId="{5FC067E2-D35E-DA48-BD50-9A2E3CEEB9F4}" destId="{2E7881D0-A716-3B4F-9691-5921FB0DA5BE}" srcOrd="0" destOrd="0" parTransId="{C72325EE-FD38-F745-88F2-50454BE8396B}" sibTransId="{B9793662-5FE1-2F4E-A6C2-31D571120E69}"/>
    <dgm:cxn modelId="{14C6C218-37EF-4F46-807E-D4F2D7F3F821}" srcId="{AD728B25-6586-8C40-80E8-B11380365267}" destId="{10B44C70-71AE-824D-B5C1-F07A30FF227F}" srcOrd="2" destOrd="0" parTransId="{EBE1267F-D446-B440-A68D-FD03A8C7F2FC}" sibTransId="{1BB65BE0-C3BE-4042-B048-AA7965CE092E}"/>
    <dgm:cxn modelId="{AB44BF20-69A5-4A30-81D0-0C78385623B2}" srcId="{0DEB5C4C-5855-504D-A9B6-836BAB5FD34A}" destId="{179BCF95-E753-4064-937F-6B119351030E}" srcOrd="1" destOrd="0" parTransId="{27275A88-9FD6-4ACB-BF5F-603B880D4C1A}" sibTransId="{6CE00F2D-E80D-4B5C-A088-6113FB8F7721}"/>
    <dgm:cxn modelId="{6EC4E320-BC14-2744-B3C2-F18C4099DABB}" type="presOf" srcId="{5FC067E2-D35E-DA48-BD50-9A2E3CEEB9F4}" destId="{45CF57FC-F135-3849-BE50-4BB451956815}" srcOrd="0" destOrd="0" presId="urn:microsoft.com/office/officeart/2005/8/layout/hProcess4"/>
    <dgm:cxn modelId="{D0DF5522-3C19-A743-9BDE-B610AC60F58C}" srcId="{0DEB5C4C-5855-504D-A9B6-836BAB5FD34A}" destId="{AFD89585-A7BD-9B43-97E6-CB73F296DFBA}" srcOrd="3" destOrd="0" parTransId="{2528F9B0-BA4E-174E-83EB-DF2AE8FCEB9A}" sibTransId="{BA3FEE34-6FB4-C741-95A6-84D026FBA6EF}"/>
    <dgm:cxn modelId="{0A6E3027-71AB-46D0-803D-A2FBA7A0F4F4}" type="presOf" srcId="{96986CF9-113B-45D1-9786-0CF3976D77D0}" destId="{FAFB4F95-F5AB-224D-B5AA-89AD888639A9}" srcOrd="1" destOrd="1" presId="urn:microsoft.com/office/officeart/2005/8/layout/hProcess4"/>
    <dgm:cxn modelId="{A5023427-694D-0249-9334-EB4881072D73}" type="presOf" srcId="{2E7881D0-A716-3B4F-9691-5921FB0DA5BE}" destId="{F64C004D-218F-BC4D-A533-022986928355}" srcOrd="1" destOrd="0" presId="urn:microsoft.com/office/officeart/2005/8/layout/hProcess4"/>
    <dgm:cxn modelId="{AB8E582E-9D89-5C43-8B3D-3B4F20A13FCF}" type="presOf" srcId="{AFD89585-A7BD-9B43-97E6-CB73F296DFBA}" destId="{93521E27-E4C1-9B45-8776-F5FE605A22DC}" srcOrd="0" destOrd="3" presId="urn:microsoft.com/office/officeart/2005/8/layout/hProcess4"/>
    <dgm:cxn modelId="{F284AD3D-712C-5240-92B1-63C10EF0AABD}" srcId="{5FC067E2-D35E-DA48-BD50-9A2E3CEEB9F4}" destId="{2D99258C-6850-D44A-A4D9-50A2912BD8E4}" srcOrd="1" destOrd="0" parTransId="{00EDE2E1-1B7C-F544-9EBB-7BB02037DF42}" sibTransId="{6646FCDA-BC86-C141-9388-D32F6CBF38FB}"/>
    <dgm:cxn modelId="{3A634840-EE14-6E4C-9A7B-8ECC0C840B9D}" type="presOf" srcId="{2D99258C-6850-D44A-A4D9-50A2912BD8E4}" destId="{F64C004D-218F-BC4D-A533-022986928355}" srcOrd="1" destOrd="1" presId="urn:microsoft.com/office/officeart/2005/8/layout/hProcess4"/>
    <dgm:cxn modelId="{07396C40-3D4A-A544-9530-EA12E84709CD}" type="presOf" srcId="{624EFF84-1ED3-3246-B7B4-E182E9E585A5}" destId="{043024DD-45E9-D246-94AA-911990F39700}" srcOrd="0" destOrd="3" presId="urn:microsoft.com/office/officeart/2005/8/layout/hProcess4"/>
    <dgm:cxn modelId="{CAAE065E-32D4-7945-B036-B0C1278988C7}" type="presOf" srcId="{1C4DD6FE-9A50-0146-B39D-B2B206971AE4}" destId="{F64C004D-218F-BC4D-A533-022986928355}" srcOrd="1" destOrd="3" presId="urn:microsoft.com/office/officeart/2005/8/layout/hProcess4"/>
    <dgm:cxn modelId="{1C13A843-8AF9-0440-A4A2-5CEAFF501262}" srcId="{1897D9B8-08D9-0B49-859D-80E5F2DB40F1}" destId="{5FC067E2-D35E-DA48-BD50-9A2E3CEEB9F4}" srcOrd="0" destOrd="0" parTransId="{3D9E0B0B-7CAE-1549-BA0F-0E8AEFD9E731}" sibTransId="{536B9494-594C-CD45-9642-FF1379A3BCCE}"/>
    <dgm:cxn modelId="{8EECF244-2F6A-5340-AC4E-60B45E3CC046}" srcId="{5FC067E2-D35E-DA48-BD50-9A2E3CEEB9F4}" destId="{1C4DD6FE-9A50-0146-B39D-B2B206971AE4}" srcOrd="3" destOrd="0" parTransId="{CE96D057-8592-DF47-9882-71EC44DF204E}" sibTransId="{8905ABBC-187D-E940-B290-4461FE2CD91A}"/>
    <dgm:cxn modelId="{38A57C45-DC1E-9B41-84FA-6202C70F97F9}" srcId="{DF2AF1CB-9220-7543-B5FD-27875AC0FEF7}" destId="{6B7A261D-13F2-194C-B077-49753BA9754E}" srcOrd="1" destOrd="0" parTransId="{50DC3092-7172-C64D-8F53-4005AD75F92C}" sibTransId="{4571850F-9AD6-944B-A2FC-2935C68D1267}"/>
    <dgm:cxn modelId="{5C742169-1FB3-2043-B385-85CE210FF24C}" type="presOf" srcId="{6C306DCD-01DB-764E-923F-6EEF43339F6E}" destId="{0AA6D1DC-FCC7-A34C-A102-AABFB56D8985}" srcOrd="0" destOrd="0" presId="urn:microsoft.com/office/officeart/2005/8/layout/hProcess4"/>
    <dgm:cxn modelId="{AF668B6B-3DC6-F04A-B39C-DE9CCB5DF7BC}" srcId="{5FC067E2-D35E-DA48-BD50-9A2E3CEEB9F4}" destId="{6835D6FF-4581-294B-BCA6-A8A7E00CFF0A}" srcOrd="4" destOrd="0" parTransId="{430EA6C7-A8DD-9543-AB07-A1D97CE3A805}" sibTransId="{72FB6808-1318-3845-AA41-23A2EACB53E3}"/>
    <dgm:cxn modelId="{0C448A6C-017F-024E-BC37-031AACD38018}" type="presOf" srcId="{1C4DD6FE-9A50-0146-B39D-B2B206971AE4}" destId="{68C033F2-7261-2C46-8519-1942615A4F0B}" srcOrd="0" destOrd="3" presId="urn:microsoft.com/office/officeart/2005/8/layout/hProcess4"/>
    <dgm:cxn modelId="{2FE2666F-9EA1-864B-B57F-827EF29E6ADA}" type="presOf" srcId="{6835D6FF-4581-294B-BCA6-A8A7E00CFF0A}" destId="{F64C004D-218F-BC4D-A533-022986928355}" srcOrd="1" destOrd="4" presId="urn:microsoft.com/office/officeart/2005/8/layout/hProcess4"/>
    <dgm:cxn modelId="{A8DC6970-CC2A-8748-B332-7CAB6D6B3D9B}" type="presOf" srcId="{2D99258C-6850-D44A-A4D9-50A2912BD8E4}" destId="{68C033F2-7261-2C46-8519-1942615A4F0B}" srcOrd="0" destOrd="1" presId="urn:microsoft.com/office/officeart/2005/8/layout/hProcess4"/>
    <dgm:cxn modelId="{D28B3C51-34E3-C048-B4A4-CFAA7E755945}" type="presOf" srcId="{0DEB5C4C-5855-504D-A9B6-836BAB5FD34A}" destId="{EAD76238-B36D-D342-8D46-B2B1267D73D2}" srcOrd="0" destOrd="0" presId="urn:microsoft.com/office/officeart/2005/8/layout/hProcess4"/>
    <dgm:cxn modelId="{303A6972-D312-524A-B4C3-6799C3134F94}" type="presOf" srcId="{F2504B31-87BA-9E48-B7C5-5610CBF75643}" destId="{B20404D8-F9BD-6747-B453-F5EFF8C37E0E}" srcOrd="0" destOrd="0" presId="urn:microsoft.com/office/officeart/2005/8/layout/hProcess4"/>
    <dgm:cxn modelId="{7DA2A572-25BD-6442-91C2-F50A12D7B37A}" srcId="{1897D9B8-08D9-0B49-859D-80E5F2DB40F1}" destId="{0DEB5C4C-5855-504D-A9B6-836BAB5FD34A}" srcOrd="1" destOrd="0" parTransId="{15B50A0D-3FED-DE48-A022-AB78F4DB2420}" sibTransId="{F2504B31-87BA-9E48-B7C5-5610CBF75643}"/>
    <dgm:cxn modelId="{78AB6374-38F2-AB49-BA3B-D870DD3C81F9}" srcId="{DF2AF1CB-9220-7543-B5FD-27875AC0FEF7}" destId="{414D1870-1784-9841-8788-D5A11A003580}" srcOrd="2" destOrd="0" parTransId="{4CA559A1-F3D1-034B-A8C3-38E18741BF29}" sibTransId="{F2E9A028-E248-6F4D-B74D-32D6B9EC04BD}"/>
    <dgm:cxn modelId="{51AF197B-6EA2-AC43-970F-E64665B8F216}" srcId="{5FC067E2-D35E-DA48-BD50-9A2E3CEEB9F4}" destId="{006BCAC3-492D-624F-82E9-717970DD1939}" srcOrd="2" destOrd="0" parTransId="{78BB1EEB-7DC4-DC4F-B275-4511FE6F2E57}" sibTransId="{B2C70D0F-3A85-D942-B75A-D780DE940040}"/>
    <dgm:cxn modelId="{8569377F-AE7D-4C9E-9FA9-6E4B658120B2}" srcId="{AD728B25-6586-8C40-80E8-B11380365267}" destId="{96986CF9-113B-45D1-9786-0CF3976D77D0}" srcOrd="1" destOrd="0" parTransId="{C7F42142-92BF-4CF2-9873-E67B347DBD17}" sibTransId="{92B8BE42-1B2F-4D6A-9465-D096106B0F92}"/>
    <dgm:cxn modelId="{E7C92A80-6A5C-3347-8118-E2841A91F0E1}" type="presOf" srcId="{AD728B25-6586-8C40-80E8-B11380365267}" destId="{0D146A79-DCB3-2C49-B396-283026E13226}" srcOrd="0" destOrd="0" presId="urn:microsoft.com/office/officeart/2005/8/layout/hProcess4"/>
    <dgm:cxn modelId="{B872B582-AF0E-5846-A3CB-C9EEAF6DB132}" srcId="{AD728B25-6586-8C40-80E8-B11380365267}" destId="{2DCC6DCD-7CB2-E145-845D-F103FF1A9085}" srcOrd="0" destOrd="0" parTransId="{3A047F58-7821-D84A-A26F-3BF37D744EB2}" sibTransId="{5BEF7321-1E4B-3147-AFAF-FFC64CF49801}"/>
    <dgm:cxn modelId="{420E4293-E795-754A-82CE-0FF39B3C71E3}" srcId="{0DEB5C4C-5855-504D-A9B6-836BAB5FD34A}" destId="{B69CFCA4-5EB6-F14E-8160-512BDC45744B}" srcOrd="0" destOrd="0" parTransId="{259C8116-D7D0-5F42-BF16-76F1046D3461}" sibTransId="{36237144-A6AC-7E42-A77B-033EA73A7549}"/>
    <dgm:cxn modelId="{6626BC93-4398-5E44-A086-B80C2C4203D3}" type="presOf" srcId="{6835D6FF-4581-294B-BCA6-A8A7E00CFF0A}" destId="{68C033F2-7261-2C46-8519-1942615A4F0B}" srcOrd="0" destOrd="4" presId="urn:microsoft.com/office/officeart/2005/8/layout/hProcess4"/>
    <dgm:cxn modelId="{16636A94-B487-B740-A77D-6E8310CF599B}" type="presOf" srcId="{B69CFCA4-5EB6-F14E-8160-512BDC45744B}" destId="{93521E27-E4C1-9B45-8776-F5FE605A22DC}" srcOrd="0" destOrd="0" presId="urn:microsoft.com/office/officeart/2005/8/layout/hProcess4"/>
    <dgm:cxn modelId="{43759E96-3C6F-F04E-BCD8-77ED7C3491AF}" srcId="{DF2AF1CB-9220-7543-B5FD-27875AC0FEF7}" destId="{90CD658B-77C2-E34B-82B2-914B048CCAD5}" srcOrd="0" destOrd="0" parTransId="{675780B5-ACD8-EA44-9AE6-0783014079AA}" sibTransId="{6293A525-3F73-A942-BB2D-0861BFBF9E48}"/>
    <dgm:cxn modelId="{94BCA096-5003-2E4C-83E2-18B27802569B}" type="presOf" srcId="{90CD658B-77C2-E34B-82B2-914B048CCAD5}" destId="{043024DD-45E9-D246-94AA-911990F39700}" srcOrd="0" destOrd="0" presId="urn:microsoft.com/office/officeart/2005/8/layout/hProcess4"/>
    <dgm:cxn modelId="{21FC2299-928B-164C-B31F-882E2DB21912}" srcId="{1897D9B8-08D9-0B49-859D-80E5F2DB40F1}" destId="{DF2AF1CB-9220-7543-B5FD-27875AC0FEF7}" srcOrd="2" destOrd="0" parTransId="{6331259F-F966-A849-8C04-19B32251A6BA}" sibTransId="{6C306DCD-01DB-764E-923F-6EEF43339F6E}"/>
    <dgm:cxn modelId="{0DF6369B-D54E-1B4C-91D2-2C421185BF81}" type="presOf" srcId="{414D1870-1784-9841-8788-D5A11A003580}" destId="{043024DD-45E9-D246-94AA-911990F39700}" srcOrd="0" destOrd="2" presId="urn:microsoft.com/office/officeart/2005/8/layout/hProcess4"/>
    <dgm:cxn modelId="{6C1B599E-CA2F-AC46-AA1D-C5FAB23602D6}" type="presOf" srcId="{61670D67-79FB-4F4F-8B63-189CA1D7F7C6}" destId="{E5766520-6946-9347-ACC9-840B1E54E6DF}" srcOrd="1" destOrd="2" presId="urn:microsoft.com/office/officeart/2005/8/layout/hProcess4"/>
    <dgm:cxn modelId="{CC53729F-E868-004C-AEDB-12EC4F169E69}" type="presOf" srcId="{2E7881D0-A716-3B4F-9691-5921FB0DA5BE}" destId="{68C033F2-7261-2C46-8519-1942615A4F0B}" srcOrd="0" destOrd="0" presId="urn:microsoft.com/office/officeart/2005/8/layout/hProcess4"/>
    <dgm:cxn modelId="{23C380A0-EC29-2540-A04E-AF669D709BED}" type="presOf" srcId="{624EFF84-1ED3-3246-B7B4-E182E9E585A5}" destId="{6B2A762F-D897-EB49-B499-BC7012D205BE}" srcOrd="1" destOrd="3" presId="urn:microsoft.com/office/officeart/2005/8/layout/hProcess4"/>
    <dgm:cxn modelId="{4D057FAD-E857-0F40-83C1-EA8F9FAFF5EC}" type="presOf" srcId="{10B44C70-71AE-824D-B5C1-F07A30FF227F}" destId="{753FAC13-9CFA-8D42-96A7-F20B02C2814B}" srcOrd="0" destOrd="2" presId="urn:microsoft.com/office/officeart/2005/8/layout/hProcess4"/>
    <dgm:cxn modelId="{7B0FB7AD-62B0-7E48-A976-2F0B538450DA}" type="presOf" srcId="{2DCC6DCD-7CB2-E145-845D-F103FF1A9085}" destId="{FAFB4F95-F5AB-224D-B5AA-89AD888639A9}" srcOrd="1" destOrd="0" presId="urn:microsoft.com/office/officeart/2005/8/layout/hProcess4"/>
    <dgm:cxn modelId="{2B6A42B5-1EE9-1646-B764-958243B83C28}" type="presOf" srcId="{536B9494-594C-CD45-9642-FF1379A3BCCE}" destId="{C3B28AFF-6166-7C48-BD52-32A9ADCFEAF3}" srcOrd="0" destOrd="0" presId="urn:microsoft.com/office/officeart/2005/8/layout/hProcess4"/>
    <dgm:cxn modelId="{F19DF7BA-7C05-8945-9A7D-1CE8337365C1}" type="presOf" srcId="{2DCC6DCD-7CB2-E145-845D-F103FF1A9085}" destId="{753FAC13-9CFA-8D42-96A7-F20B02C2814B}" srcOrd="0" destOrd="0" presId="urn:microsoft.com/office/officeart/2005/8/layout/hProcess4"/>
    <dgm:cxn modelId="{D423CEBB-1AB5-E049-B512-7B9851495963}" type="presOf" srcId="{6B7A261D-13F2-194C-B077-49753BA9754E}" destId="{6B2A762F-D897-EB49-B499-BC7012D205BE}" srcOrd="1" destOrd="1" presId="urn:microsoft.com/office/officeart/2005/8/layout/hProcess4"/>
    <dgm:cxn modelId="{6F9FEFC2-D06E-014E-BE5C-BDE5569CB104}" type="presOf" srcId="{1897D9B8-08D9-0B49-859D-80E5F2DB40F1}" destId="{726CACA2-1AF4-C043-B022-C71CB5117349}" srcOrd="0" destOrd="0" presId="urn:microsoft.com/office/officeart/2005/8/layout/hProcess4"/>
    <dgm:cxn modelId="{2E6E5CCC-1CD7-0349-8A6A-7553CC82DABE}" type="presOf" srcId="{10B44C70-71AE-824D-B5C1-F07A30FF227F}" destId="{FAFB4F95-F5AB-224D-B5AA-89AD888639A9}" srcOrd="1" destOrd="2" presId="urn:microsoft.com/office/officeart/2005/8/layout/hProcess4"/>
    <dgm:cxn modelId="{F44CACCF-22C4-1E45-AD0C-5F39BCE74085}" type="presOf" srcId="{AFD89585-A7BD-9B43-97E6-CB73F296DFBA}" destId="{E5766520-6946-9347-ACC9-840B1E54E6DF}" srcOrd="1" destOrd="3" presId="urn:microsoft.com/office/officeart/2005/8/layout/hProcess4"/>
    <dgm:cxn modelId="{E77041D5-3579-AB44-A3D7-B09080185167}" type="presOf" srcId="{6B7A261D-13F2-194C-B077-49753BA9754E}" destId="{043024DD-45E9-D246-94AA-911990F39700}" srcOrd="0" destOrd="1" presId="urn:microsoft.com/office/officeart/2005/8/layout/hProcess4"/>
    <dgm:cxn modelId="{DF75B6D5-5818-4FF0-BD33-3D914A8BC25B}" type="presOf" srcId="{179BCF95-E753-4064-937F-6B119351030E}" destId="{93521E27-E4C1-9B45-8776-F5FE605A22DC}" srcOrd="0" destOrd="1" presId="urn:microsoft.com/office/officeart/2005/8/layout/hProcess4"/>
    <dgm:cxn modelId="{898B14DA-B4BE-4B6D-B956-4A3D1F2BBC30}" type="presOf" srcId="{179BCF95-E753-4064-937F-6B119351030E}" destId="{E5766520-6946-9347-ACC9-840B1E54E6DF}" srcOrd="1" destOrd="1" presId="urn:microsoft.com/office/officeart/2005/8/layout/hProcess4"/>
    <dgm:cxn modelId="{7387E5DA-F489-3041-ACB7-7B8DAD3076B0}" srcId="{DF2AF1CB-9220-7543-B5FD-27875AC0FEF7}" destId="{624EFF84-1ED3-3246-B7B4-E182E9E585A5}" srcOrd="3" destOrd="0" parTransId="{DF6CD8B7-CD1A-7E4E-80DE-A797B9B5EE35}" sibTransId="{1201C6F2-5BA4-2A4A-ADD4-B90CE2BF021B}"/>
    <dgm:cxn modelId="{5EE1F5DC-96C9-274E-8178-C299D8E6A210}" type="presOf" srcId="{61670D67-79FB-4F4F-8B63-189CA1D7F7C6}" destId="{93521E27-E4C1-9B45-8776-F5FE605A22DC}" srcOrd="0" destOrd="2" presId="urn:microsoft.com/office/officeart/2005/8/layout/hProcess4"/>
    <dgm:cxn modelId="{25EA28DE-BA3C-9B4A-A111-C10A35D64A9F}" type="presOf" srcId="{B69CFCA4-5EB6-F14E-8160-512BDC45744B}" destId="{E5766520-6946-9347-ACC9-840B1E54E6DF}" srcOrd="1" destOrd="0" presId="urn:microsoft.com/office/officeart/2005/8/layout/hProcess4"/>
    <dgm:cxn modelId="{DB66EEE1-8DB1-4BA2-A366-C05E64CD9EA2}" type="presOf" srcId="{96986CF9-113B-45D1-9786-0CF3976D77D0}" destId="{753FAC13-9CFA-8D42-96A7-F20B02C2814B}" srcOrd="0" destOrd="1" presId="urn:microsoft.com/office/officeart/2005/8/layout/hProcess4"/>
    <dgm:cxn modelId="{1599C3E4-8065-6E41-B404-EB8E73EBDC5B}" srcId="{0DEB5C4C-5855-504D-A9B6-836BAB5FD34A}" destId="{61670D67-79FB-4F4F-8B63-189CA1D7F7C6}" srcOrd="2" destOrd="0" parTransId="{61B7D07B-CEEB-9F4A-8636-DAAECBB6E6F8}" sibTransId="{A8CA29E6-8662-3446-8ECF-684111AB78A8}"/>
    <dgm:cxn modelId="{656C28E8-98AB-3348-B081-3B5FE6B45DAA}" type="presOf" srcId="{006BCAC3-492D-624F-82E9-717970DD1939}" destId="{68C033F2-7261-2C46-8519-1942615A4F0B}" srcOrd="0" destOrd="2" presId="urn:microsoft.com/office/officeart/2005/8/layout/hProcess4"/>
    <dgm:cxn modelId="{C5802A44-5187-1347-9871-4B4431DB7325}" type="presParOf" srcId="{726CACA2-1AF4-C043-B022-C71CB5117349}" destId="{882EB759-7BE6-954D-AD5C-6590D1459030}" srcOrd="0" destOrd="0" presId="urn:microsoft.com/office/officeart/2005/8/layout/hProcess4"/>
    <dgm:cxn modelId="{1F3CD036-60AE-6A4A-A5FE-E5E9A8DE8786}" type="presParOf" srcId="{726CACA2-1AF4-C043-B022-C71CB5117349}" destId="{0507FBB3-B1D3-A54D-B2B8-42CE15EA381A}" srcOrd="1" destOrd="0" presId="urn:microsoft.com/office/officeart/2005/8/layout/hProcess4"/>
    <dgm:cxn modelId="{5B33B1F5-C765-C34A-8A9F-41EDF2FAF9E2}" type="presParOf" srcId="{726CACA2-1AF4-C043-B022-C71CB5117349}" destId="{6979CDE8-AE53-1B43-923F-FDE330981019}" srcOrd="2" destOrd="0" presId="urn:microsoft.com/office/officeart/2005/8/layout/hProcess4"/>
    <dgm:cxn modelId="{06E47E8C-5545-4D44-9123-41E66567405B}" type="presParOf" srcId="{6979CDE8-AE53-1B43-923F-FDE330981019}" destId="{9DB566D9-8147-024E-82E8-873128F91280}" srcOrd="0" destOrd="0" presId="urn:microsoft.com/office/officeart/2005/8/layout/hProcess4"/>
    <dgm:cxn modelId="{7A33A6A2-21D0-B344-A8F5-B2A101A14BBF}" type="presParOf" srcId="{9DB566D9-8147-024E-82E8-873128F91280}" destId="{9D3E2CE4-9E55-EF46-B4E5-1D53BDBBC2D5}" srcOrd="0" destOrd="0" presId="urn:microsoft.com/office/officeart/2005/8/layout/hProcess4"/>
    <dgm:cxn modelId="{5325967B-8C87-F646-B2D6-A84ACCCBA334}" type="presParOf" srcId="{9DB566D9-8147-024E-82E8-873128F91280}" destId="{68C033F2-7261-2C46-8519-1942615A4F0B}" srcOrd="1" destOrd="0" presId="urn:microsoft.com/office/officeart/2005/8/layout/hProcess4"/>
    <dgm:cxn modelId="{BADC9014-105D-6643-8E52-D3CC473308F6}" type="presParOf" srcId="{9DB566D9-8147-024E-82E8-873128F91280}" destId="{F64C004D-218F-BC4D-A533-022986928355}" srcOrd="2" destOrd="0" presId="urn:microsoft.com/office/officeart/2005/8/layout/hProcess4"/>
    <dgm:cxn modelId="{476B9B87-C9EB-9247-83B9-9A082325C4B2}" type="presParOf" srcId="{9DB566D9-8147-024E-82E8-873128F91280}" destId="{45CF57FC-F135-3849-BE50-4BB451956815}" srcOrd="3" destOrd="0" presId="urn:microsoft.com/office/officeart/2005/8/layout/hProcess4"/>
    <dgm:cxn modelId="{1D3B05FF-64C4-2642-8793-B3A9D884984E}" type="presParOf" srcId="{9DB566D9-8147-024E-82E8-873128F91280}" destId="{C0B8DA82-2926-C34C-B6E4-46130D85CD57}" srcOrd="4" destOrd="0" presId="urn:microsoft.com/office/officeart/2005/8/layout/hProcess4"/>
    <dgm:cxn modelId="{815ADCD0-ACA5-364D-BDE7-89880A73CA75}" type="presParOf" srcId="{6979CDE8-AE53-1B43-923F-FDE330981019}" destId="{C3B28AFF-6166-7C48-BD52-32A9ADCFEAF3}" srcOrd="1" destOrd="0" presId="urn:microsoft.com/office/officeart/2005/8/layout/hProcess4"/>
    <dgm:cxn modelId="{F7506B2F-5D27-AF49-851B-A31A68E53CB8}" type="presParOf" srcId="{6979CDE8-AE53-1B43-923F-FDE330981019}" destId="{E58FA038-EC46-BB44-A98D-D4F36249284F}" srcOrd="2" destOrd="0" presId="urn:microsoft.com/office/officeart/2005/8/layout/hProcess4"/>
    <dgm:cxn modelId="{F45DF23B-9A30-FD48-BBDA-2F9F40801C6E}" type="presParOf" srcId="{E58FA038-EC46-BB44-A98D-D4F36249284F}" destId="{26FC240D-EF5A-2E48-BE65-0174F00BECE7}" srcOrd="0" destOrd="0" presId="urn:microsoft.com/office/officeart/2005/8/layout/hProcess4"/>
    <dgm:cxn modelId="{310E2151-EEEB-794C-B11A-669EA03AC0B4}" type="presParOf" srcId="{E58FA038-EC46-BB44-A98D-D4F36249284F}" destId="{93521E27-E4C1-9B45-8776-F5FE605A22DC}" srcOrd="1" destOrd="0" presId="urn:microsoft.com/office/officeart/2005/8/layout/hProcess4"/>
    <dgm:cxn modelId="{0503BDC4-3894-5846-A97F-CE6895A5AE16}" type="presParOf" srcId="{E58FA038-EC46-BB44-A98D-D4F36249284F}" destId="{E5766520-6946-9347-ACC9-840B1E54E6DF}" srcOrd="2" destOrd="0" presId="urn:microsoft.com/office/officeart/2005/8/layout/hProcess4"/>
    <dgm:cxn modelId="{23EE2CA6-9508-CA4B-80B1-FDEE04B6E9C7}" type="presParOf" srcId="{E58FA038-EC46-BB44-A98D-D4F36249284F}" destId="{EAD76238-B36D-D342-8D46-B2B1267D73D2}" srcOrd="3" destOrd="0" presId="urn:microsoft.com/office/officeart/2005/8/layout/hProcess4"/>
    <dgm:cxn modelId="{82732E6C-5E29-9740-B2F5-302E28D8FA19}" type="presParOf" srcId="{E58FA038-EC46-BB44-A98D-D4F36249284F}" destId="{66CF9BE8-AC50-424F-9AB9-782A0B10BED4}" srcOrd="4" destOrd="0" presId="urn:microsoft.com/office/officeart/2005/8/layout/hProcess4"/>
    <dgm:cxn modelId="{F8BAFA3C-E569-0348-89C1-E6ABAC329881}" type="presParOf" srcId="{6979CDE8-AE53-1B43-923F-FDE330981019}" destId="{B20404D8-F9BD-6747-B453-F5EFF8C37E0E}" srcOrd="3" destOrd="0" presId="urn:microsoft.com/office/officeart/2005/8/layout/hProcess4"/>
    <dgm:cxn modelId="{0D801A6C-6939-7342-887C-BB20CAD8CD26}" type="presParOf" srcId="{6979CDE8-AE53-1B43-923F-FDE330981019}" destId="{322D553A-DD0E-544A-936B-A179F8715DF5}" srcOrd="4" destOrd="0" presId="urn:microsoft.com/office/officeart/2005/8/layout/hProcess4"/>
    <dgm:cxn modelId="{5B8062CA-C55E-3B48-809E-CECFBA2CC632}" type="presParOf" srcId="{322D553A-DD0E-544A-936B-A179F8715DF5}" destId="{14315514-5DA9-FD49-9FC5-B1760339E729}" srcOrd="0" destOrd="0" presId="urn:microsoft.com/office/officeart/2005/8/layout/hProcess4"/>
    <dgm:cxn modelId="{30A84B32-3F3A-114A-9FDB-A970ACB3B42D}" type="presParOf" srcId="{322D553A-DD0E-544A-936B-A179F8715DF5}" destId="{043024DD-45E9-D246-94AA-911990F39700}" srcOrd="1" destOrd="0" presId="urn:microsoft.com/office/officeart/2005/8/layout/hProcess4"/>
    <dgm:cxn modelId="{D3306C3B-A907-A245-89FE-7F0A9C8C313D}" type="presParOf" srcId="{322D553A-DD0E-544A-936B-A179F8715DF5}" destId="{6B2A762F-D897-EB49-B499-BC7012D205BE}" srcOrd="2" destOrd="0" presId="urn:microsoft.com/office/officeart/2005/8/layout/hProcess4"/>
    <dgm:cxn modelId="{A4A0D471-44BF-CB48-B143-47FDE52B56A5}" type="presParOf" srcId="{322D553A-DD0E-544A-936B-A179F8715DF5}" destId="{4E7B9788-0FB2-154B-9357-E843DBD790B1}" srcOrd="3" destOrd="0" presId="urn:microsoft.com/office/officeart/2005/8/layout/hProcess4"/>
    <dgm:cxn modelId="{FA4C2F27-308C-1E42-A547-1D41826039E0}" type="presParOf" srcId="{322D553A-DD0E-544A-936B-A179F8715DF5}" destId="{340A6117-DA19-2D40-89A9-6837A5B14453}" srcOrd="4" destOrd="0" presId="urn:microsoft.com/office/officeart/2005/8/layout/hProcess4"/>
    <dgm:cxn modelId="{DBC994B5-0513-D04F-906D-3082F1AE3B8B}" type="presParOf" srcId="{6979CDE8-AE53-1B43-923F-FDE330981019}" destId="{0AA6D1DC-FCC7-A34C-A102-AABFB56D8985}" srcOrd="5" destOrd="0" presId="urn:microsoft.com/office/officeart/2005/8/layout/hProcess4"/>
    <dgm:cxn modelId="{E610E0D4-9914-4C4E-9C3D-0E27CA2A5FAC}" type="presParOf" srcId="{6979CDE8-AE53-1B43-923F-FDE330981019}" destId="{538CC057-E967-E74B-A5EF-0D31618CE896}" srcOrd="6" destOrd="0" presId="urn:microsoft.com/office/officeart/2005/8/layout/hProcess4"/>
    <dgm:cxn modelId="{25FC5F8E-F075-3A4B-B89A-7E34BCC297C5}" type="presParOf" srcId="{538CC057-E967-E74B-A5EF-0D31618CE896}" destId="{44542B93-8DDE-5044-BBAE-9A9BE65B442C}" srcOrd="0" destOrd="0" presId="urn:microsoft.com/office/officeart/2005/8/layout/hProcess4"/>
    <dgm:cxn modelId="{31795563-F91B-C74A-BF13-B3CE16A603CF}" type="presParOf" srcId="{538CC057-E967-E74B-A5EF-0D31618CE896}" destId="{753FAC13-9CFA-8D42-96A7-F20B02C2814B}" srcOrd="1" destOrd="0" presId="urn:microsoft.com/office/officeart/2005/8/layout/hProcess4"/>
    <dgm:cxn modelId="{773A9B07-50D4-6846-A148-36ED0535946E}" type="presParOf" srcId="{538CC057-E967-E74B-A5EF-0D31618CE896}" destId="{FAFB4F95-F5AB-224D-B5AA-89AD888639A9}" srcOrd="2" destOrd="0" presId="urn:microsoft.com/office/officeart/2005/8/layout/hProcess4"/>
    <dgm:cxn modelId="{672CDA3B-4094-0A45-885F-0C4C81C0AFE4}" type="presParOf" srcId="{538CC057-E967-E74B-A5EF-0D31618CE896}" destId="{0D146A79-DCB3-2C49-B396-283026E13226}" srcOrd="3" destOrd="0" presId="urn:microsoft.com/office/officeart/2005/8/layout/hProcess4"/>
    <dgm:cxn modelId="{79C3E25F-5DA9-604E-9DF3-F9F4E8309724}" type="presParOf" srcId="{538CC057-E967-E74B-A5EF-0D31618CE896}" destId="{5D585F71-4312-A445-8BC3-68FBBA99AAF0}"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033F2-7261-2C46-8519-1942615A4F0B}">
      <dsp:nvSpPr>
        <dsp:cNvPr id="0" name=""/>
        <dsp:cNvSpPr/>
      </dsp:nvSpPr>
      <dsp:spPr>
        <a:xfrm>
          <a:off x="3293" y="421834"/>
          <a:ext cx="1315008" cy="25545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a:solidFill>
                <a:schemeClr val="tx2"/>
              </a:solidFill>
            </a:rPr>
            <a:t>HR&gt;90</a:t>
          </a:r>
        </a:p>
        <a:p>
          <a:pPr marL="171450" lvl="1" indent="-171450" algn="l" defTabSz="755650">
            <a:lnSpc>
              <a:spcPct val="90000"/>
            </a:lnSpc>
            <a:spcBef>
              <a:spcPct val="0"/>
            </a:spcBef>
            <a:spcAft>
              <a:spcPct val="15000"/>
            </a:spcAft>
            <a:buChar char="•"/>
          </a:pPr>
          <a:r>
            <a:rPr lang="en-US" sz="1700" kern="1200" dirty="0">
              <a:solidFill>
                <a:schemeClr val="tx2"/>
              </a:solidFill>
            </a:rPr>
            <a:t>RR&gt;20</a:t>
          </a:r>
        </a:p>
        <a:p>
          <a:pPr marL="171450" lvl="1" indent="-171450" algn="l" defTabSz="755650">
            <a:lnSpc>
              <a:spcPct val="90000"/>
            </a:lnSpc>
            <a:spcBef>
              <a:spcPct val="0"/>
            </a:spcBef>
            <a:spcAft>
              <a:spcPct val="15000"/>
            </a:spcAft>
            <a:buChar char="•"/>
          </a:pPr>
          <a:r>
            <a:rPr lang="en-US" sz="1700" kern="1200" dirty="0">
              <a:solidFill>
                <a:schemeClr val="tx2"/>
              </a:solidFill>
            </a:rPr>
            <a:t>T &gt; 100.4 F or &lt; 96.8 F</a:t>
          </a:r>
        </a:p>
        <a:p>
          <a:pPr marL="171450" lvl="1" indent="-171450" algn="l" defTabSz="755650">
            <a:lnSpc>
              <a:spcPct val="90000"/>
            </a:lnSpc>
            <a:spcBef>
              <a:spcPct val="0"/>
            </a:spcBef>
            <a:spcAft>
              <a:spcPct val="15000"/>
            </a:spcAft>
            <a:buChar char="•"/>
          </a:pPr>
          <a:r>
            <a:rPr lang="en-US" sz="1700" kern="1200" dirty="0">
              <a:solidFill>
                <a:schemeClr val="tx2"/>
              </a:solidFill>
            </a:rPr>
            <a:t>Abnormal WBC count</a:t>
          </a:r>
        </a:p>
        <a:p>
          <a:pPr marL="171450" lvl="1" indent="-171450" algn="l" defTabSz="755650">
            <a:lnSpc>
              <a:spcPct val="90000"/>
            </a:lnSpc>
            <a:spcBef>
              <a:spcPct val="0"/>
            </a:spcBef>
            <a:spcAft>
              <a:spcPct val="15000"/>
            </a:spcAft>
            <a:buChar char="•"/>
          </a:pPr>
          <a:r>
            <a:rPr lang="en-US" sz="1700" kern="1200" dirty="0">
              <a:solidFill>
                <a:schemeClr val="tx2"/>
              </a:solidFill>
            </a:rPr>
            <a:t>Low pCO</a:t>
          </a:r>
          <a:r>
            <a:rPr lang="en-US" sz="1700" kern="1200" baseline="-25000" dirty="0">
              <a:solidFill>
                <a:schemeClr val="tx2"/>
              </a:solidFill>
            </a:rPr>
            <a:t>2</a:t>
          </a:r>
          <a:r>
            <a:rPr lang="en-US" sz="1700" kern="1200" dirty="0">
              <a:solidFill>
                <a:schemeClr val="tx2"/>
              </a:solidFill>
            </a:rPr>
            <a:t> </a:t>
          </a:r>
        </a:p>
      </dsp:txBody>
      <dsp:txXfrm>
        <a:off x="41808" y="460349"/>
        <a:ext cx="1237978" cy="1930109"/>
      </dsp:txXfrm>
    </dsp:sp>
    <dsp:sp modelId="{C3B28AFF-6166-7C48-BD52-32A9ADCFEAF3}">
      <dsp:nvSpPr>
        <dsp:cNvPr id="0" name=""/>
        <dsp:cNvSpPr/>
      </dsp:nvSpPr>
      <dsp:spPr>
        <a:xfrm>
          <a:off x="319663" y="1389470"/>
          <a:ext cx="1867562" cy="1867562"/>
        </a:xfrm>
        <a:prstGeom prst="leftCircularArrow">
          <a:avLst>
            <a:gd name="adj1" fmla="val 2615"/>
            <a:gd name="adj2" fmla="val 317829"/>
            <a:gd name="adj3" fmla="val 930870"/>
            <a:gd name="adj4" fmla="val 7862020"/>
            <a:gd name="adj5" fmla="val 3051"/>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5CF57FC-F135-3849-BE50-4BB451956815}">
      <dsp:nvSpPr>
        <dsp:cNvPr id="0" name=""/>
        <dsp:cNvSpPr/>
      </dsp:nvSpPr>
      <dsp:spPr>
        <a:xfrm>
          <a:off x="0" y="2522878"/>
          <a:ext cx="1350308" cy="464831"/>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251F35"/>
              </a:solidFill>
            </a:rPr>
            <a:t>SIRS</a:t>
          </a:r>
          <a:endParaRPr lang="en-US" sz="1800" b="1" kern="1200" dirty="0">
            <a:solidFill>
              <a:srgbClr val="251F35"/>
            </a:solidFill>
          </a:endParaRPr>
        </a:p>
      </dsp:txBody>
      <dsp:txXfrm>
        <a:off x="13614" y="2536492"/>
        <a:ext cx="1323080" cy="437603"/>
      </dsp:txXfrm>
    </dsp:sp>
    <dsp:sp modelId="{93521E27-E4C1-9B45-8776-F5FE605A22DC}">
      <dsp:nvSpPr>
        <dsp:cNvPr id="0" name=""/>
        <dsp:cNvSpPr/>
      </dsp:nvSpPr>
      <dsp:spPr>
        <a:xfrm>
          <a:off x="1747755" y="358916"/>
          <a:ext cx="1315008" cy="266909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ctr" defTabSz="844550">
            <a:lnSpc>
              <a:spcPct val="90000"/>
            </a:lnSpc>
            <a:spcBef>
              <a:spcPct val="0"/>
            </a:spcBef>
            <a:spcAft>
              <a:spcPct val="15000"/>
            </a:spcAft>
            <a:buFontTx/>
            <a:buNone/>
          </a:pPr>
          <a:r>
            <a:rPr lang="en-US" sz="1900" kern="1200" dirty="0">
              <a:solidFill>
                <a:schemeClr val="tx2"/>
              </a:solidFill>
            </a:rPr>
            <a:t>2 SIRS</a:t>
          </a:r>
        </a:p>
        <a:p>
          <a:pPr marL="171450" lvl="1" indent="-171450" algn="ctr" defTabSz="844550">
            <a:lnSpc>
              <a:spcPct val="90000"/>
            </a:lnSpc>
            <a:spcBef>
              <a:spcPct val="0"/>
            </a:spcBef>
            <a:spcAft>
              <a:spcPct val="15000"/>
            </a:spcAft>
            <a:buFontTx/>
            <a:buNone/>
          </a:pPr>
          <a:r>
            <a:rPr lang="en-US" sz="1900" kern="1200" dirty="0">
              <a:solidFill>
                <a:schemeClr val="tx2"/>
              </a:solidFill>
            </a:rPr>
            <a:t>criteria</a:t>
          </a:r>
        </a:p>
        <a:p>
          <a:pPr marL="171450" lvl="1" indent="-171450" algn="ctr" defTabSz="844550">
            <a:lnSpc>
              <a:spcPct val="90000"/>
            </a:lnSpc>
            <a:spcBef>
              <a:spcPct val="0"/>
            </a:spcBef>
            <a:spcAft>
              <a:spcPct val="15000"/>
            </a:spcAft>
            <a:buFontTx/>
            <a:buNone/>
          </a:pPr>
          <a:r>
            <a:rPr lang="en-US" sz="1900" kern="1200" dirty="0">
              <a:solidFill>
                <a:schemeClr val="tx2"/>
              </a:solidFill>
            </a:rPr>
            <a:t>+</a:t>
          </a:r>
        </a:p>
        <a:p>
          <a:pPr marL="171450" lvl="1" indent="-171450" algn="ctr" defTabSz="844550">
            <a:lnSpc>
              <a:spcPct val="90000"/>
            </a:lnSpc>
            <a:spcBef>
              <a:spcPct val="0"/>
            </a:spcBef>
            <a:spcAft>
              <a:spcPct val="15000"/>
            </a:spcAft>
            <a:buFontTx/>
            <a:buNone/>
          </a:pPr>
          <a:r>
            <a:rPr lang="en-US" sz="1900" kern="1200" dirty="0">
              <a:solidFill>
                <a:schemeClr val="tx2"/>
              </a:solidFill>
            </a:rPr>
            <a:t>Infection</a:t>
          </a:r>
        </a:p>
      </dsp:txBody>
      <dsp:txXfrm>
        <a:off x="1786270" y="969381"/>
        <a:ext cx="1237978" cy="2020118"/>
      </dsp:txXfrm>
    </dsp:sp>
    <dsp:sp modelId="{B20404D8-F9BD-6747-B453-F5EFF8C37E0E}">
      <dsp:nvSpPr>
        <dsp:cNvPr id="0" name=""/>
        <dsp:cNvSpPr/>
      </dsp:nvSpPr>
      <dsp:spPr>
        <a:xfrm>
          <a:off x="1928447" y="-129379"/>
          <a:ext cx="2352879" cy="2352879"/>
        </a:xfrm>
        <a:prstGeom prst="circularArrow">
          <a:avLst>
            <a:gd name="adj1" fmla="val 2076"/>
            <a:gd name="adj2" fmla="val 249150"/>
            <a:gd name="adj3" fmla="val 20962806"/>
            <a:gd name="adj4" fmla="val 13962977"/>
            <a:gd name="adj5" fmla="val 2422"/>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AD76238-B36D-D342-8D46-B2B1267D73D2}">
      <dsp:nvSpPr>
        <dsp:cNvPr id="0" name=""/>
        <dsp:cNvSpPr/>
      </dsp:nvSpPr>
      <dsp:spPr>
        <a:xfrm>
          <a:off x="1805725" y="153133"/>
          <a:ext cx="1237148" cy="464831"/>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251F35"/>
              </a:solidFill>
            </a:rPr>
            <a:t>Sepsis</a:t>
          </a:r>
          <a:r>
            <a:rPr lang="en-US" sz="1800" kern="1200" dirty="0"/>
            <a:t> </a:t>
          </a:r>
        </a:p>
      </dsp:txBody>
      <dsp:txXfrm>
        <a:off x="1819339" y="166747"/>
        <a:ext cx="1209920" cy="437603"/>
      </dsp:txXfrm>
    </dsp:sp>
    <dsp:sp modelId="{043024DD-45E9-D246-94AA-911990F39700}">
      <dsp:nvSpPr>
        <dsp:cNvPr id="0" name=""/>
        <dsp:cNvSpPr/>
      </dsp:nvSpPr>
      <dsp:spPr>
        <a:xfrm>
          <a:off x="3574474" y="322587"/>
          <a:ext cx="1571184" cy="27693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ctr" defTabSz="844550">
            <a:lnSpc>
              <a:spcPct val="90000"/>
            </a:lnSpc>
            <a:spcBef>
              <a:spcPct val="0"/>
            </a:spcBef>
            <a:spcAft>
              <a:spcPct val="15000"/>
            </a:spcAft>
            <a:buFontTx/>
            <a:buNone/>
          </a:pPr>
          <a:r>
            <a:rPr lang="en-US" sz="1900" kern="1200" dirty="0">
              <a:solidFill>
                <a:schemeClr val="tx2"/>
              </a:solidFill>
            </a:rPr>
            <a:t>Sepsis </a:t>
          </a:r>
        </a:p>
        <a:p>
          <a:pPr marL="171450" lvl="1" indent="-171450" algn="l" defTabSz="844550">
            <a:lnSpc>
              <a:spcPct val="90000"/>
            </a:lnSpc>
            <a:spcBef>
              <a:spcPct val="0"/>
            </a:spcBef>
            <a:spcAft>
              <a:spcPct val="15000"/>
            </a:spcAft>
            <a:buFontTx/>
            <a:buNone/>
          </a:pPr>
          <a:r>
            <a:rPr lang="en-US" sz="1900" kern="1200" dirty="0">
              <a:solidFill>
                <a:schemeClr val="tx2"/>
              </a:solidFill>
            </a:rPr>
            <a:t>-Hypotension </a:t>
          </a:r>
        </a:p>
        <a:p>
          <a:pPr marL="171450" lvl="1" indent="-171450" algn="l" defTabSz="844550">
            <a:lnSpc>
              <a:spcPct val="90000"/>
            </a:lnSpc>
            <a:spcBef>
              <a:spcPct val="0"/>
            </a:spcBef>
            <a:spcAft>
              <a:spcPct val="15000"/>
            </a:spcAft>
            <a:buFontTx/>
            <a:buNone/>
          </a:pPr>
          <a:r>
            <a:rPr lang="en-US" sz="1900" kern="1200" dirty="0">
              <a:solidFill>
                <a:schemeClr val="tx2"/>
              </a:solidFill>
            </a:rPr>
            <a:t>-End organ damage</a:t>
          </a:r>
        </a:p>
        <a:p>
          <a:pPr marL="171450" lvl="1" indent="-171450" algn="l" defTabSz="844550">
            <a:lnSpc>
              <a:spcPct val="90000"/>
            </a:lnSpc>
            <a:spcBef>
              <a:spcPct val="0"/>
            </a:spcBef>
            <a:spcAft>
              <a:spcPct val="15000"/>
            </a:spcAft>
            <a:buFontTx/>
            <a:buNone/>
          </a:pPr>
          <a:r>
            <a:rPr lang="en-US" sz="1900" kern="1200" dirty="0">
              <a:solidFill>
                <a:schemeClr val="tx2"/>
              </a:solidFill>
            </a:rPr>
            <a:t>-Elevated lactic acid</a:t>
          </a:r>
          <a:r>
            <a:rPr lang="en-US" sz="1900" kern="1200" dirty="0"/>
            <a:t> </a:t>
          </a:r>
        </a:p>
      </dsp:txBody>
      <dsp:txXfrm>
        <a:off x="3620492" y="368605"/>
        <a:ext cx="1479148" cy="2083880"/>
      </dsp:txXfrm>
    </dsp:sp>
    <dsp:sp modelId="{0AA6D1DC-FCC7-A34C-A102-AABFB56D8985}">
      <dsp:nvSpPr>
        <dsp:cNvPr id="0" name=""/>
        <dsp:cNvSpPr/>
      </dsp:nvSpPr>
      <dsp:spPr>
        <a:xfrm>
          <a:off x="3961846" y="1329218"/>
          <a:ext cx="1996917" cy="1996917"/>
        </a:xfrm>
        <a:prstGeom prst="leftCircularArrow">
          <a:avLst>
            <a:gd name="adj1" fmla="val 2446"/>
            <a:gd name="adj2" fmla="val 296075"/>
            <a:gd name="adj3" fmla="val 824939"/>
            <a:gd name="adj4" fmla="val 7777843"/>
            <a:gd name="adj5" fmla="val 2854"/>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E7B9788-0FB2-154B-9357-E843DBD790B1}">
      <dsp:nvSpPr>
        <dsp:cNvPr id="0" name=""/>
        <dsp:cNvSpPr/>
      </dsp:nvSpPr>
      <dsp:spPr>
        <a:xfrm>
          <a:off x="3719319" y="2200036"/>
          <a:ext cx="1275768" cy="855870"/>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rgbClr val="251F35"/>
              </a:solidFill>
            </a:rPr>
            <a:t>Severe Sepsis</a:t>
          </a:r>
        </a:p>
      </dsp:txBody>
      <dsp:txXfrm>
        <a:off x="3744387" y="2225104"/>
        <a:ext cx="1225632" cy="805734"/>
      </dsp:txXfrm>
    </dsp:sp>
    <dsp:sp modelId="{753FAC13-9CFA-8D42-96A7-F20B02C2814B}">
      <dsp:nvSpPr>
        <dsp:cNvPr id="0" name=""/>
        <dsp:cNvSpPr/>
      </dsp:nvSpPr>
      <dsp:spPr>
        <a:xfrm>
          <a:off x="5390805" y="309203"/>
          <a:ext cx="1577589" cy="27534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844550">
            <a:lnSpc>
              <a:spcPct val="90000"/>
            </a:lnSpc>
            <a:spcBef>
              <a:spcPct val="0"/>
            </a:spcBef>
            <a:spcAft>
              <a:spcPct val="15000"/>
            </a:spcAft>
            <a:buFontTx/>
            <a:buNone/>
          </a:pPr>
          <a:r>
            <a:rPr lang="en-US" sz="1900" kern="1200" dirty="0">
              <a:solidFill>
                <a:schemeClr val="tx2"/>
              </a:solidFill>
            </a:rPr>
            <a:t>Severe sepsis and persistent signs of end organ dysfunction</a:t>
          </a:r>
        </a:p>
        <a:p>
          <a:pPr marL="171450" lvl="1" indent="-171450" algn="ctr" defTabSz="844550">
            <a:lnSpc>
              <a:spcPct val="90000"/>
            </a:lnSpc>
            <a:spcBef>
              <a:spcPct val="0"/>
            </a:spcBef>
            <a:spcAft>
              <a:spcPct val="15000"/>
            </a:spcAft>
            <a:buFontTx/>
            <a:buNone/>
          </a:pPr>
          <a:r>
            <a:rPr lang="en-US" sz="1900" b="1" kern="1200" dirty="0">
              <a:solidFill>
                <a:schemeClr val="tx2"/>
              </a:solidFill>
              <a:effectLst>
                <a:outerShdw blurRad="38100" dist="38100" dir="2700000" algn="tl">
                  <a:srgbClr val="000000">
                    <a:alpha val="43137"/>
                  </a:srgbClr>
                </a:outerShdw>
              </a:effectLst>
            </a:rPr>
            <a:t>Mortality 50% </a:t>
          </a:r>
          <a:endParaRPr lang="en-US" sz="1900" kern="1200" dirty="0">
            <a:solidFill>
              <a:schemeClr val="tx2"/>
            </a:solidFill>
          </a:endParaRPr>
        </a:p>
        <a:p>
          <a:pPr marL="171450" lvl="1" indent="-171450" algn="ctr" defTabSz="844550">
            <a:lnSpc>
              <a:spcPct val="90000"/>
            </a:lnSpc>
            <a:spcBef>
              <a:spcPct val="0"/>
            </a:spcBef>
            <a:spcAft>
              <a:spcPct val="15000"/>
            </a:spcAft>
            <a:buFontTx/>
            <a:buNone/>
          </a:pPr>
          <a:endParaRPr lang="en-US" sz="1900" kern="1200" dirty="0"/>
        </a:p>
      </dsp:txBody>
      <dsp:txXfrm>
        <a:off x="5437011" y="945434"/>
        <a:ext cx="1485177" cy="2071011"/>
      </dsp:txXfrm>
    </dsp:sp>
    <dsp:sp modelId="{0D146A79-DCB3-2C49-B396-283026E13226}">
      <dsp:nvSpPr>
        <dsp:cNvPr id="0" name=""/>
        <dsp:cNvSpPr/>
      </dsp:nvSpPr>
      <dsp:spPr>
        <a:xfrm>
          <a:off x="5455690" y="96131"/>
          <a:ext cx="1479565" cy="814542"/>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251F35"/>
              </a:solidFill>
            </a:rPr>
            <a:t>Septic Shock</a:t>
          </a:r>
        </a:p>
      </dsp:txBody>
      <dsp:txXfrm>
        <a:off x="5479547" y="119988"/>
        <a:ext cx="1431851" cy="76682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F15C0B-2712-4899-A610-6A22CFA8CC92}" type="datetimeFigureOut">
              <a:rPr lang="en-US" smtClean="0"/>
              <a:t>11/4/2025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656F9E-7A5B-4BEA-8047-39AAE21FA2FD}" type="slidenum">
              <a:rPr lang="en-US" smtClean="0"/>
              <a:t>‹#›</a:t>
            </a:fld>
            <a:endParaRPr lang="en-US" dirty="0"/>
          </a:p>
        </p:txBody>
      </p:sp>
    </p:spTree>
    <p:extLst>
      <p:ext uri="{BB962C8B-B14F-4D97-AF65-F5344CB8AC3E}">
        <p14:creationId xmlns:p14="http://schemas.microsoft.com/office/powerpoint/2010/main" val="12146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016CB3-1238-4804-97E7-4BDFD45A3C2C}" type="datetimeFigureOut">
              <a:rPr lang="en-US" smtClean="0"/>
              <a:t>11/3/2025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594A98-C981-4DC8-B073-B919A98820DA}" type="slidenum">
              <a:rPr lang="en-US" smtClean="0"/>
              <a:t>‹#›</a:t>
            </a:fld>
            <a:endParaRPr lang="en-US" dirty="0"/>
          </a:p>
        </p:txBody>
      </p:sp>
    </p:spTree>
    <p:extLst>
      <p:ext uri="{BB962C8B-B14F-4D97-AF65-F5344CB8AC3E}">
        <p14:creationId xmlns:p14="http://schemas.microsoft.com/office/powerpoint/2010/main" val="254649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Sepsis is a complicated disease process that high a high mortality rate.  Until the early 2000s, 50% of people would die.  Over the past 15 years, we have learned more about the disease and enhanced therapy has greatly decreased mortality.  </a:t>
            </a:r>
            <a:endParaRPr lang="en-US" strike="sngStrike" dirty="0"/>
          </a:p>
          <a:p>
            <a:r>
              <a:rPr lang="en-US" b="0" i="0" dirty="0">
                <a:solidFill>
                  <a:srgbClr val="63666A"/>
                </a:solidFill>
                <a:effectLst/>
                <a:latin typeface="GE Inspira Sans"/>
              </a:rPr>
              <a:t>As of Feb 2020, the total annual hospital costs of treating sepsis in the United States are estimated at more than $24 billion / $18,244 per hospitalization. </a:t>
            </a:r>
            <a:r>
              <a:rPr lang="en-US" b="0" i="1" dirty="0">
                <a:solidFill>
                  <a:srgbClr val="63666A"/>
                </a:solidFill>
                <a:effectLst/>
                <a:latin typeface="GE Inspira Sans"/>
              </a:rPr>
              <a:t>(Mayo Clinic, 2021)</a:t>
            </a:r>
            <a:endParaRPr lang="en-US" i="1" dirty="0"/>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2</a:t>
            </a:fld>
            <a:endParaRPr lang="en-US" dirty="0"/>
          </a:p>
        </p:txBody>
      </p:sp>
    </p:spTree>
    <p:extLst>
      <p:ext uri="{BB962C8B-B14F-4D97-AF65-F5344CB8AC3E}">
        <p14:creationId xmlns:p14="http://schemas.microsoft.com/office/powerpoint/2010/main" val="3079762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3</a:t>
            </a:fld>
            <a:endParaRPr lang="en-US" dirty="0"/>
          </a:p>
        </p:txBody>
      </p:sp>
    </p:spTree>
    <p:extLst>
      <p:ext uri="{BB962C8B-B14F-4D97-AF65-F5344CB8AC3E}">
        <p14:creationId xmlns:p14="http://schemas.microsoft.com/office/powerpoint/2010/main" val="72093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0B3A0A-1096-49FB-8706-F8085DE7BEC7}" type="slidenum">
              <a:rPr lang="en-US" smtClean="0"/>
              <a:t>5</a:t>
            </a:fld>
            <a:endParaRPr lang="en-US" dirty="0"/>
          </a:p>
        </p:txBody>
      </p:sp>
    </p:spTree>
    <p:extLst>
      <p:ext uri="{BB962C8B-B14F-4D97-AF65-F5344CB8AC3E}">
        <p14:creationId xmlns:p14="http://schemas.microsoft.com/office/powerpoint/2010/main" val="307370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occurs when the inflammatory processes of the body in response to an infection exceed the boundaries of the local environment. The immune response becomes more global, more generalized to all parts of the body. It becomes uncontrolled, unregulated, and self-sustaining (domino-effect). </a:t>
            </a:r>
          </a:p>
          <a:p>
            <a:r>
              <a:rPr lang="en-US" dirty="0"/>
              <a:t>This generalized inflammation causes wide-spread cellular injury.  Cells are unable to perform their functions efficiently, leading to organ dysfunction. Tissue ischemia (low blood flow) results from a mismatch in available oxygen to changing tissue oxygen needs. The body responds by secreting catecholamine (fight or flight) hormones like epinephrine to compensate. The body produces lactic acid as it uses epinephrine to help jump start energy production.</a:t>
            </a:r>
          </a:p>
          <a:p>
            <a:endParaRPr lang="en-US" dirty="0"/>
          </a:p>
          <a:p>
            <a:r>
              <a:rPr lang="en-US" b="1" dirty="0"/>
              <a:t>Mortality is high in septic patients with elevated lactic acid levels.</a:t>
            </a:r>
            <a:endParaRPr lang="en-US" dirty="0"/>
          </a:p>
          <a:p>
            <a:r>
              <a:rPr lang="en-US" dirty="0"/>
              <a:t>Different criteria of what constitutes organ dysfunction have been defined for each organ system. These criteria are used in many ways when treating sepsis, primarily in identifying the severity and progression of sepsis.</a:t>
            </a:r>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6</a:t>
            </a:fld>
            <a:endParaRPr lang="en-US" dirty="0"/>
          </a:p>
        </p:txBody>
      </p:sp>
    </p:spTree>
    <p:extLst>
      <p:ext uri="{BB962C8B-B14F-4D97-AF65-F5344CB8AC3E}">
        <p14:creationId xmlns:p14="http://schemas.microsoft.com/office/powerpoint/2010/main" val="3764803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observed that of all sepsis patients, the ones brought in by EMS were more likely to be elderly, from a nursing home, have abnormal vital signs, have an elevated lactic acid, and have organ dysfunction.</a:t>
            </a:r>
          </a:p>
          <a:p>
            <a:endParaRPr lang="en-US" dirty="0"/>
          </a:p>
          <a:p>
            <a:r>
              <a:rPr lang="en-US" dirty="0"/>
              <a:t>In other words, EMS gets the sickest of the sick!</a:t>
            </a:r>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7</a:t>
            </a:fld>
            <a:endParaRPr lang="en-US" dirty="0"/>
          </a:p>
        </p:txBody>
      </p:sp>
    </p:spTree>
    <p:extLst>
      <p:ext uri="{BB962C8B-B14F-4D97-AF65-F5344CB8AC3E}">
        <p14:creationId xmlns:p14="http://schemas.microsoft.com/office/powerpoint/2010/main" val="53695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hospitals recognized EMS-initiated sepsis alerts like stroke, STEMI, and trauma alerts, and others may not. </a:t>
            </a:r>
          </a:p>
          <a:p>
            <a:r>
              <a:rPr lang="en-US" dirty="0"/>
              <a:t>IT WON’T MATTER TO YOU AS THE EMS PROVIDER! </a:t>
            </a:r>
          </a:p>
          <a:p>
            <a:r>
              <a:rPr lang="en-US" dirty="0"/>
              <a:t>It may help save a life just because you explicitly communicate your concern for sepsis to the accepting facility! </a:t>
            </a:r>
          </a:p>
          <a:p>
            <a:r>
              <a:rPr lang="en-US" dirty="0"/>
              <a:t>Early notification of the hospital will help trigger the process of more aggressive care. </a:t>
            </a:r>
          </a:p>
          <a:p>
            <a:r>
              <a:rPr lang="en-US" dirty="0"/>
              <a:t>As they say, attitude is infectious. Your heightened tone of alarm gets attention from others and helps combat the systematic inertia that can doom a septic patient. </a:t>
            </a:r>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8</a:t>
            </a:fld>
            <a:endParaRPr lang="en-US" dirty="0"/>
          </a:p>
        </p:txBody>
      </p:sp>
    </p:spTree>
    <p:extLst>
      <p:ext uri="{BB962C8B-B14F-4D97-AF65-F5344CB8AC3E}">
        <p14:creationId xmlns:p14="http://schemas.microsoft.com/office/powerpoint/2010/main" val="1199599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10</a:t>
            </a:fld>
            <a:endParaRPr lang="en-US" dirty="0"/>
          </a:p>
        </p:txBody>
      </p:sp>
    </p:spTree>
    <p:extLst>
      <p:ext uri="{BB962C8B-B14F-4D97-AF65-F5344CB8AC3E}">
        <p14:creationId xmlns:p14="http://schemas.microsoft.com/office/powerpoint/2010/main" val="3561088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a chronic illness and not managing it properly can place an individual at risk of infection and sepsis. An example of a chronic illness that can leave a person susceptible to infections is diabetes. Not maintaining proper blood glucose levels can cause issues. High blood sugar levels has been linked to preventing oxygen and nutrients from energizing cells, and disrupting the normal function of the immune system.  Diabetics are vulnerable to wounds and sores that can take a long time to heal. With extended recovery times, these wounds can become a source of infection that can lead to sepsis. Some individuals with a chronic illness might require the use of medical devices that either need to be inserted or used for extended periods. Some of these devices include: urinary catheters, feeding tubes, intravenous infusion devices, hemodialysis, and respiratory therapy equipment. Use of these devices expose the user to the potential of infection. It is important that the individuals follow recommended care for the devices to reduce the chance of infection. </a:t>
            </a:r>
          </a:p>
          <a:p>
            <a:endParaRPr lang="en-US" dirty="0"/>
          </a:p>
          <a:p>
            <a:r>
              <a:rPr lang="en-US" dirty="0"/>
              <a:t>Individuals with cancer or an autoimmune disease can receive treatment that can suppress their immune system and limit the effectiveness of how the body fights infection. Chemotherapy treatments meant to attack cancer cells can reduce the number of white blood cells. It is important for chemotherapy patients to distance themselves from other people in order to reduce the chance of acquiring a bacterial or viral infection. It is also important that these individuals seek medical treatment as soon as they believe they have an infection. </a:t>
            </a:r>
          </a:p>
          <a:p>
            <a:endParaRPr lang="en-US" dirty="0"/>
          </a:p>
          <a:p>
            <a:r>
              <a:rPr lang="en-US" dirty="0"/>
              <a:t>Transplant patients are at risk for an infection during and following their transplant surgery. The anti-rejection medications patients are placed on can reduce the effectiveness of their immune system and lead to infection. </a:t>
            </a:r>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17</a:t>
            </a:fld>
            <a:endParaRPr lang="en-US" dirty="0"/>
          </a:p>
        </p:txBody>
      </p:sp>
    </p:spTree>
    <p:extLst>
      <p:ext uri="{BB962C8B-B14F-4D97-AF65-F5344CB8AC3E}">
        <p14:creationId xmlns:p14="http://schemas.microsoft.com/office/powerpoint/2010/main" val="2154937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26</a:t>
            </a:fld>
            <a:endParaRPr lang="en-US" dirty="0"/>
          </a:p>
        </p:txBody>
      </p:sp>
    </p:spTree>
    <p:extLst>
      <p:ext uri="{BB962C8B-B14F-4D97-AF65-F5344CB8AC3E}">
        <p14:creationId xmlns:p14="http://schemas.microsoft.com/office/powerpoint/2010/main" val="386436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34</a:t>
            </a:fld>
            <a:endParaRPr lang="en-US" dirty="0"/>
          </a:p>
        </p:txBody>
      </p:sp>
    </p:spTree>
    <p:extLst>
      <p:ext uri="{BB962C8B-B14F-4D97-AF65-F5344CB8AC3E}">
        <p14:creationId xmlns:p14="http://schemas.microsoft.com/office/powerpoint/2010/main" val="4254477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36</a:t>
            </a:fld>
            <a:endParaRPr lang="en-US" dirty="0"/>
          </a:p>
        </p:txBody>
      </p:sp>
    </p:spTree>
    <p:extLst>
      <p:ext uri="{BB962C8B-B14F-4D97-AF65-F5344CB8AC3E}">
        <p14:creationId xmlns:p14="http://schemas.microsoft.com/office/powerpoint/2010/main" val="2348505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notes </a:t>
            </a:r>
          </a:p>
          <a:p>
            <a:endParaRPr lang="en-US" dirty="0"/>
          </a:p>
          <a:p>
            <a:r>
              <a:rPr lang="en-US" dirty="0"/>
              <a:t>All the findings together need to be reported to the receiving hospital to paint the full picture of sepsis, not just fever. ALOC, tachycardia, tachypnea, AND low etco2 25 mm hg or less with normal non-shark fin waveform, which is a huge indicator. Patients don’t have to be febrile to be septic (cold sepsis or more accurately sepsis vs. sirs) nor do they have to be tachypneic and tachycardic, especially when decompensated, but will generally be hypotensive and have ALOC. </a:t>
            </a:r>
          </a:p>
          <a:p>
            <a:endParaRPr lang="en-US" dirty="0"/>
          </a:p>
          <a:p>
            <a:r>
              <a:rPr lang="en-US" dirty="0"/>
              <a:t>Elevated BG in a non-diabetic is another good indicator and should be evaluated as part of the diagnostic (even though it can be a late sign of metabolic distress). </a:t>
            </a:r>
          </a:p>
          <a:p>
            <a:endParaRPr lang="en-US" dirty="0"/>
          </a:p>
          <a:p>
            <a:r>
              <a:rPr lang="en-US" dirty="0"/>
              <a:t>Decreased etco2 is indicative of elevated lactate levels. Tachypnea is not to be confused with hyperventilation when looking at low etco2. Aggressive fluid resus/push dose Epi if needed is paramount. Trying to maintain MAP of &gt;65. PDEpi is a second-tier vasopressor for this but it’s what we have. </a:t>
            </a:r>
          </a:p>
          <a:p>
            <a:endParaRPr lang="en-US" dirty="0"/>
          </a:p>
          <a:p>
            <a:endParaRPr lang="en-US" dirty="0"/>
          </a:p>
        </p:txBody>
      </p:sp>
      <p:sp>
        <p:nvSpPr>
          <p:cNvPr id="4" name="Slide Number Placeholder 3"/>
          <p:cNvSpPr>
            <a:spLocks noGrp="1"/>
          </p:cNvSpPr>
          <p:nvPr>
            <p:ph type="sldNum" sz="quarter" idx="5"/>
          </p:nvPr>
        </p:nvSpPr>
        <p:spPr/>
        <p:txBody>
          <a:bodyPr/>
          <a:lstStyle/>
          <a:p>
            <a:fld id="{53594A98-C981-4DC8-B073-B919A98820DA}" type="slidenum">
              <a:rPr lang="en-US" smtClean="0"/>
              <a:t>38</a:t>
            </a:fld>
            <a:endParaRPr lang="en-US" dirty="0"/>
          </a:p>
        </p:txBody>
      </p:sp>
    </p:spTree>
    <p:extLst>
      <p:ext uri="{BB962C8B-B14F-4D97-AF65-F5344CB8AC3E}">
        <p14:creationId xmlns:p14="http://schemas.microsoft.com/office/powerpoint/2010/main" val="3235241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Everything You Need to Know-Medical Centric 3:58 seconds. </a:t>
            </a:r>
          </a:p>
          <a:p>
            <a:r>
              <a:rPr lang="en-US" dirty="0"/>
              <a:t>https://youtu.be/ZKX3HqE3eFg</a:t>
            </a:r>
          </a:p>
        </p:txBody>
      </p:sp>
      <p:sp>
        <p:nvSpPr>
          <p:cNvPr id="4" name="Slide Number Placeholder 3"/>
          <p:cNvSpPr>
            <a:spLocks noGrp="1"/>
          </p:cNvSpPr>
          <p:nvPr>
            <p:ph type="sldNum" sz="quarter" idx="5"/>
          </p:nvPr>
        </p:nvSpPr>
        <p:spPr/>
        <p:txBody>
          <a:bodyPr/>
          <a:lstStyle/>
          <a:p>
            <a:fld id="{53594A98-C981-4DC8-B073-B919A98820DA}" type="slidenum">
              <a:rPr lang="en-US" smtClean="0"/>
              <a:t>45</a:t>
            </a:fld>
            <a:endParaRPr lang="en-US" dirty="0"/>
          </a:p>
        </p:txBody>
      </p:sp>
    </p:spTree>
    <p:extLst>
      <p:ext uri="{BB962C8B-B14F-4D97-AF65-F5344CB8AC3E}">
        <p14:creationId xmlns:p14="http://schemas.microsoft.com/office/powerpoint/2010/main" val="34262703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lumMod val="25000"/>
          </a:schemeClr>
        </a:solidFill>
        <a:effectLst/>
      </p:bgPr>
    </p:bg>
    <p:spTree>
      <p:nvGrpSpPr>
        <p:cNvPr id="1" name=""/>
        <p:cNvGrpSpPr/>
        <p:nvPr/>
      </p:nvGrpSpPr>
      <p:grpSpPr>
        <a:xfrm>
          <a:off x="0" y="0"/>
          <a:ext cx="0" cy="0"/>
          <a:chOff x="0" y="0"/>
          <a:chExt cx="0" cy="0"/>
        </a:xfrm>
      </p:grpSpPr>
      <p:sp>
        <p:nvSpPr>
          <p:cNvPr id="24" name="Rectangle 23"/>
          <p:cNvSpPr/>
          <p:nvPr userDrawn="1"/>
        </p:nvSpPr>
        <p:spPr>
          <a:xfrm rot="16200000">
            <a:off x="3778719" y="1521864"/>
            <a:ext cx="1600199" cy="9224468"/>
          </a:xfrm>
          <a:prstGeom prst="rect">
            <a:avLst/>
          </a:prstGeom>
          <a:gradFill>
            <a:gsLst>
              <a:gs pos="0">
                <a:schemeClr val="bg1">
                  <a:lumMod val="25000"/>
                </a:schemeClr>
              </a:gs>
              <a:gs pos="57000">
                <a:schemeClr val="bg1">
                  <a:lumMod val="10000"/>
                </a:schemeClr>
              </a:gs>
              <a:gs pos="100000">
                <a:schemeClr val="tx1">
                  <a:lumMod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5" name="Rectangle 14"/>
          <p:cNvSpPr/>
          <p:nvPr userDrawn="1"/>
        </p:nvSpPr>
        <p:spPr>
          <a:xfrm>
            <a:off x="-33419" y="5313751"/>
            <a:ext cx="9224468" cy="1620448"/>
          </a:xfrm>
          <a:prstGeom prst="rect">
            <a:avLst/>
          </a:prstGeom>
          <a:blipFill dpi="0" rotWithShape="1">
            <a:blip r:embed="rId2">
              <a:alphaModFix amt="3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6" name="Rectangle 15"/>
          <p:cNvSpPr/>
          <p:nvPr userDrawn="1"/>
        </p:nvSpPr>
        <p:spPr>
          <a:xfrm>
            <a:off x="2" y="0"/>
            <a:ext cx="9191049" cy="6858000"/>
          </a:xfrm>
          <a:prstGeom prst="rect">
            <a:avLst/>
          </a:prstGeom>
          <a:blipFill dpi="0" rotWithShape="1">
            <a:blip r:embed="rId3">
              <a:alphaModFix amt="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90500"/>
            <a:ext cx="9144000" cy="5143500"/>
          </a:xfrm>
          <a:prstGeom prst="rect">
            <a:avLst/>
          </a:prstGeom>
        </p:spPr>
      </p:pic>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a:xfrm>
            <a:off x="3103963" y="6858004"/>
            <a:ext cx="2895600" cy="365125"/>
          </a:xfrm>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ctrTitle"/>
          </p:nvPr>
        </p:nvSpPr>
        <p:spPr>
          <a:xfrm>
            <a:off x="800100" y="5105407"/>
            <a:ext cx="7772400" cy="933451"/>
          </a:xfrm>
        </p:spPr>
        <p:txBody>
          <a:bodyPr anchor="b">
            <a:normAutofit/>
          </a:bodyPr>
          <a:lstStyle>
            <a:lvl1pPr algn="ctr">
              <a:defRPr sz="2400">
                <a:solidFill>
                  <a:schemeClr val="bg1"/>
                </a:solidFill>
              </a:defRPr>
            </a:lvl1pPr>
          </a:lstStyle>
          <a:p>
            <a:r>
              <a:rPr lang="en-US"/>
              <a:t>Click to edit Master title style</a:t>
            </a:r>
          </a:p>
        </p:txBody>
      </p:sp>
      <p:sp>
        <p:nvSpPr>
          <p:cNvPr id="3" name="Subtitle 2"/>
          <p:cNvSpPr>
            <a:spLocks noGrp="1"/>
          </p:cNvSpPr>
          <p:nvPr>
            <p:ph type="subTitle" idx="1"/>
          </p:nvPr>
        </p:nvSpPr>
        <p:spPr>
          <a:xfrm>
            <a:off x="1104900" y="6012543"/>
            <a:ext cx="6400800" cy="685800"/>
          </a:xfrm>
        </p:spPr>
        <p:txBody>
          <a:bodyPr>
            <a:normAutofit/>
          </a:bodyPr>
          <a:lstStyle>
            <a:lvl1pPr marL="0" indent="0" algn="ctr">
              <a:buNone/>
              <a:defRPr sz="1800">
                <a:solidFill>
                  <a:schemeClr val="bg1">
                    <a:lumMod val="90000"/>
                  </a:schemeClr>
                </a:solidFill>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19" name="Rectangle 18"/>
          <p:cNvSpPr/>
          <p:nvPr userDrawn="1"/>
        </p:nvSpPr>
        <p:spPr>
          <a:xfrm rot="16200000">
            <a:off x="4539422" y="737432"/>
            <a:ext cx="85433" cy="9278570"/>
          </a:xfrm>
          <a:prstGeom prst="rect">
            <a:avLst/>
          </a:prstGeom>
          <a:gradFill>
            <a:gsLst>
              <a:gs pos="0">
                <a:schemeClr val="bg1">
                  <a:lumMod val="25000"/>
                </a:schemeClr>
              </a:gs>
              <a:gs pos="51000">
                <a:schemeClr val="tx1">
                  <a:lumMod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sp>
        <p:nvSpPr>
          <p:cNvPr id="22" name="Rectangle 21"/>
          <p:cNvSpPr/>
          <p:nvPr userDrawn="1"/>
        </p:nvSpPr>
        <p:spPr>
          <a:xfrm rot="16200000">
            <a:off x="4484219" y="-4558468"/>
            <a:ext cx="143165" cy="9278570"/>
          </a:xfrm>
          <a:prstGeom prst="rect">
            <a:avLst/>
          </a:prstGeom>
          <a:gradFill>
            <a:gsLst>
              <a:gs pos="0">
                <a:schemeClr val="tx1">
                  <a:lumMod val="95000"/>
                  <a:lumOff val="5000"/>
                </a:schemeClr>
              </a:gs>
              <a:gs pos="13000">
                <a:schemeClr val="bg1">
                  <a:lumMod val="25000"/>
                </a:schemeClr>
              </a:gs>
              <a:gs pos="100000">
                <a:schemeClr val="bg1">
                  <a:lumMod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23" name="Rectangle 22"/>
          <p:cNvSpPr/>
          <p:nvPr userDrawn="1"/>
        </p:nvSpPr>
        <p:spPr>
          <a:xfrm rot="5400000">
            <a:off x="4542843" y="-4520368"/>
            <a:ext cx="85433" cy="9278570"/>
          </a:xfrm>
          <a:prstGeom prst="rect">
            <a:avLst/>
          </a:prstGeom>
          <a:gradFill>
            <a:gsLst>
              <a:gs pos="0">
                <a:schemeClr val="bg1">
                  <a:lumMod val="25000"/>
                </a:schemeClr>
              </a:gs>
              <a:gs pos="51000">
                <a:schemeClr val="bg1">
                  <a:lumMod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53196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p>
        </p:txBody>
      </p:sp>
      <p:sp>
        <p:nvSpPr>
          <p:cNvPr id="13" name="Content Placeholder 12"/>
          <p:cNvSpPr>
            <a:spLocks noGrp="1"/>
          </p:cNvSpPr>
          <p:nvPr>
            <p:ph sz="quarter" idx="13"/>
          </p:nvPr>
        </p:nvSpPr>
        <p:spPr>
          <a:xfrm>
            <a:off x="3200400" y="914400"/>
            <a:ext cx="600075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660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771901" y="237474"/>
            <a:ext cx="6553202" cy="525463"/>
          </a:xfrm>
        </p:spPr>
        <p:txBody>
          <a:bodyPr/>
          <a:lstStyle/>
          <a:p>
            <a:r>
              <a:rPr lang="en-US"/>
              <a:t>Click to edit Master title style</a:t>
            </a:r>
          </a:p>
        </p:txBody>
      </p:sp>
      <p:sp>
        <p:nvSpPr>
          <p:cNvPr id="13" name="Content Placeholder 12"/>
          <p:cNvSpPr>
            <a:spLocks noGrp="1"/>
          </p:cNvSpPr>
          <p:nvPr>
            <p:ph sz="quarter" idx="13"/>
          </p:nvPr>
        </p:nvSpPr>
        <p:spPr>
          <a:xfrm>
            <a:off x="3886200" y="1049882"/>
            <a:ext cx="4743450" cy="4758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846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771901" y="237474"/>
            <a:ext cx="6553202" cy="525463"/>
          </a:xfrm>
        </p:spPr>
        <p:txBody>
          <a:bodyPr/>
          <a:lstStyle/>
          <a:p>
            <a:r>
              <a:rPr lang="en-US"/>
              <a:t>Click to edit Master title style</a:t>
            </a:r>
          </a:p>
        </p:txBody>
      </p:sp>
      <p:sp>
        <p:nvSpPr>
          <p:cNvPr id="13" name="Content Placeholder 12"/>
          <p:cNvSpPr>
            <a:spLocks noGrp="1"/>
          </p:cNvSpPr>
          <p:nvPr>
            <p:ph sz="quarter" idx="13"/>
          </p:nvPr>
        </p:nvSpPr>
        <p:spPr>
          <a:xfrm>
            <a:off x="3886200" y="1049882"/>
            <a:ext cx="4743450" cy="4758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935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8" name="Group 7"/>
          <p:cNvGrpSpPr/>
          <p:nvPr userDrawn="1"/>
        </p:nvGrpSpPr>
        <p:grpSpPr>
          <a:xfrm>
            <a:off x="-23690" y="42399"/>
            <a:ext cx="9301178" cy="195074"/>
            <a:chOff x="-31587" y="0"/>
            <a:chExt cx="12401571" cy="195074"/>
          </a:xfrm>
        </p:grpSpPr>
        <p:sp>
          <p:nvSpPr>
            <p:cNvPr id="9" name="Rectangle 8"/>
            <p:cNvSpPr/>
            <p:nvPr userDrawn="1"/>
          </p:nvSpPr>
          <p:spPr>
            <a:xfrm rot="16200000">
              <a:off x="6082544" y="-6114131"/>
              <a:ext cx="143165" cy="12371427"/>
            </a:xfrm>
            <a:prstGeom prst="rect">
              <a:avLst/>
            </a:prstGeom>
            <a:gradFill>
              <a:gsLst>
                <a:gs pos="0">
                  <a:schemeClr val="tx1">
                    <a:lumMod val="95000"/>
                    <a:lumOff val="5000"/>
                  </a:schemeClr>
                </a:gs>
                <a:gs pos="13000">
                  <a:schemeClr val="accent2">
                    <a:lumMod val="50000"/>
                  </a:schemeClr>
                </a:gs>
                <a:gs pos="100000">
                  <a:schemeClr val="accent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1" name="Rectangle 10"/>
            <p:cNvSpPr/>
            <p:nvPr userDrawn="1"/>
          </p:nvSpPr>
          <p:spPr>
            <a:xfrm rot="5400000">
              <a:off x="6141554" y="-6033355"/>
              <a:ext cx="85433" cy="12371426"/>
            </a:xfrm>
            <a:prstGeom prst="rect">
              <a:avLst/>
            </a:prstGeom>
            <a:gradFill>
              <a:gsLst>
                <a:gs pos="0">
                  <a:schemeClr val="tx1">
                    <a:lumMod val="95000"/>
                    <a:lumOff val="5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grpSp>
      <p:grpSp>
        <p:nvGrpSpPr>
          <p:cNvPr id="12" name="Group 11"/>
          <p:cNvGrpSpPr/>
          <p:nvPr userDrawn="1"/>
        </p:nvGrpSpPr>
        <p:grpSpPr>
          <a:xfrm rot="10800000">
            <a:off x="-78589" y="6653226"/>
            <a:ext cx="9301178" cy="195074"/>
            <a:chOff x="-31587" y="0"/>
            <a:chExt cx="12401571" cy="195074"/>
          </a:xfrm>
        </p:grpSpPr>
        <p:sp>
          <p:nvSpPr>
            <p:cNvPr id="14" name="Rectangle 13"/>
            <p:cNvSpPr/>
            <p:nvPr userDrawn="1"/>
          </p:nvSpPr>
          <p:spPr>
            <a:xfrm rot="16200000">
              <a:off x="6082544" y="-6114131"/>
              <a:ext cx="143165" cy="12371427"/>
            </a:xfrm>
            <a:prstGeom prst="rect">
              <a:avLst/>
            </a:prstGeom>
            <a:gradFill>
              <a:gsLst>
                <a:gs pos="0">
                  <a:schemeClr val="tx1">
                    <a:lumMod val="95000"/>
                    <a:lumOff val="5000"/>
                  </a:schemeClr>
                </a:gs>
                <a:gs pos="13000">
                  <a:schemeClr val="accent2">
                    <a:lumMod val="50000"/>
                  </a:schemeClr>
                </a:gs>
                <a:gs pos="100000">
                  <a:schemeClr val="accent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5" name="Rectangle 14"/>
            <p:cNvSpPr/>
            <p:nvPr userDrawn="1"/>
          </p:nvSpPr>
          <p:spPr>
            <a:xfrm rot="5400000">
              <a:off x="6141554" y="-6033355"/>
              <a:ext cx="85433" cy="12371426"/>
            </a:xfrm>
            <a:prstGeom prst="rect">
              <a:avLst/>
            </a:prstGeom>
            <a:gradFill>
              <a:gsLst>
                <a:gs pos="0">
                  <a:schemeClr val="tx1">
                    <a:lumMod val="95000"/>
                    <a:lumOff val="5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4114801" y="76209"/>
            <a:ext cx="5067302" cy="525463"/>
          </a:xfrm>
        </p:spPr>
        <p:txBody>
          <a:bodyPr/>
          <a:lstStyle/>
          <a:p>
            <a:r>
              <a:rPr lang="en-US"/>
              <a:t>Click to edit Master title style</a:t>
            </a:r>
          </a:p>
        </p:txBody>
      </p:sp>
      <p:sp>
        <p:nvSpPr>
          <p:cNvPr id="13" name="Content Placeholder 12"/>
          <p:cNvSpPr>
            <a:spLocks noGrp="1"/>
          </p:cNvSpPr>
          <p:nvPr>
            <p:ph sz="quarter" idx="13"/>
          </p:nvPr>
        </p:nvSpPr>
        <p:spPr>
          <a:xfrm>
            <a:off x="4114800" y="914400"/>
            <a:ext cx="497205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1922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05148" y="76209"/>
            <a:ext cx="6553202" cy="525463"/>
          </a:xfrm>
        </p:spPr>
        <p:txBody>
          <a:bodyPr/>
          <a:lstStyle/>
          <a:p>
            <a:r>
              <a:rPr lang="en-US"/>
              <a:t>Click to edit Master title style</a:t>
            </a:r>
          </a:p>
        </p:txBody>
      </p:sp>
      <p:sp>
        <p:nvSpPr>
          <p:cNvPr id="3" name="Content Placeholder 2"/>
          <p:cNvSpPr>
            <a:spLocks noGrp="1"/>
          </p:cNvSpPr>
          <p:nvPr>
            <p:ph idx="1"/>
          </p:nvPr>
        </p:nvSpPr>
        <p:spPr>
          <a:xfrm>
            <a:off x="3314700" y="990600"/>
            <a:ext cx="7696200" cy="6019800"/>
          </a:xfrm>
        </p:spPr>
        <p:txBody>
          <a:bodyPr>
            <a:normAutofit/>
          </a:bodyPr>
          <a:lstStyle>
            <a:lvl1pPr marL="128582" indent="-128582">
              <a:buFont typeface="Arial" pitchFamily="34" charset="0"/>
              <a:buChar char="•"/>
              <a:defRPr sz="1800"/>
            </a:lvl1pPr>
            <a:lvl2pPr marL="471464" indent="-128582">
              <a:buFont typeface="Arial" pitchFamily="34" charset="0"/>
              <a:buChar char="•"/>
              <a:defRPr sz="1500"/>
            </a:lvl2pPr>
            <a:lvl3pPr marL="814348" indent="-128582">
              <a:buFont typeface="Arial" pitchFamily="34" charset="0"/>
              <a:buChar char="•"/>
              <a:defRPr sz="1350"/>
            </a:lvl3pPr>
            <a:lvl4pPr marL="1157230" indent="-128582">
              <a:buFont typeface="Arial" pitchFamily="34" charset="0"/>
              <a:buChar char="•"/>
              <a:defRPr sz="1200"/>
            </a:lvl4pPr>
            <a:lvl5pPr marL="1500113" indent="-128582">
              <a:buFont typeface="Arial"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17637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B7948D-65B7-4FEC-80B5-36D7629B101D}" type="datetimeFigureOut">
              <a:rPr lang="en-US" smtClean="0"/>
              <a:t>11/3/2025</a:t>
            </a:fld>
            <a:endParaRPr lang="en-US" dirty="0"/>
          </a:p>
        </p:txBody>
      </p:sp>
      <p:sp>
        <p:nvSpPr>
          <p:cNvPr id="14"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99AA8B-2E7A-4BBC-8FDE-CA7CF71DD330}" type="slidenum">
              <a:rPr lang="en-US" smtClean="0"/>
              <a:t>‹#›</a:t>
            </a:fld>
            <a:endParaRPr lang="en-US" dirty="0"/>
          </a:p>
        </p:txBody>
      </p:sp>
      <p:sp>
        <p:nvSpPr>
          <p:cNvPr id="3" name="Content Placeholder 2"/>
          <p:cNvSpPr>
            <a:spLocks noGrp="1"/>
          </p:cNvSpPr>
          <p:nvPr>
            <p:ph sz="quarter" idx="10"/>
          </p:nvPr>
        </p:nvSpPr>
        <p:spPr>
          <a:xfrm>
            <a:off x="2857500" y="838200"/>
            <a:ext cx="6858000" cy="601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6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B7948D-65B7-4FEC-80B5-36D7629B101D}" type="datetimeFigureOut">
              <a:rPr lang="en-US" smtClean="0"/>
              <a:t>11/3/2025</a:t>
            </a:fld>
            <a:endParaRPr lang="en-US" dirty="0"/>
          </a:p>
        </p:txBody>
      </p:sp>
      <p:sp>
        <p:nvSpPr>
          <p:cNvPr id="14"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2914650" y="838200"/>
            <a:ext cx="6858000" cy="601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1748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3200" y="1532853"/>
            <a:ext cx="7086600" cy="1362075"/>
          </a:xfrm>
        </p:spPr>
        <p:txBody>
          <a:bodyPr anchor="t"/>
          <a:lstStyle>
            <a:lvl1pPr algn="l">
              <a:defRPr sz="3000" b="0" cap="all">
                <a:solidFill>
                  <a:schemeClr val="bg1">
                    <a:lumMod val="90000"/>
                  </a:schemeClr>
                </a:solidFill>
              </a:defRPr>
            </a:lvl1pPr>
          </a:lstStyle>
          <a:p>
            <a:r>
              <a:rPr lang="en-US"/>
              <a:t>Click to edit Master title style</a:t>
            </a:r>
          </a:p>
        </p:txBody>
      </p:sp>
      <p:sp>
        <p:nvSpPr>
          <p:cNvPr id="3" name="Text Placeholder 2"/>
          <p:cNvSpPr>
            <a:spLocks noGrp="1"/>
          </p:cNvSpPr>
          <p:nvPr>
            <p:ph type="body" idx="1"/>
          </p:nvPr>
        </p:nvSpPr>
        <p:spPr>
          <a:xfrm>
            <a:off x="2743200" y="32665"/>
            <a:ext cx="7086600" cy="1500187"/>
          </a:xfrm>
        </p:spPr>
        <p:txBody>
          <a:bodyPr anchor="b"/>
          <a:lstStyle>
            <a:lvl1pPr marL="0" indent="0">
              <a:buNone/>
              <a:defRPr sz="1500">
                <a:solidFill>
                  <a:schemeClr val="bg1">
                    <a:lumMod val="90000"/>
                  </a:schemeClr>
                </a:solidFill>
              </a:defRPr>
            </a:lvl1pPr>
            <a:lvl2pPr marL="342884" indent="0">
              <a:buNone/>
              <a:defRPr sz="1350">
                <a:solidFill>
                  <a:schemeClr val="tx1">
                    <a:tint val="75000"/>
                  </a:schemeClr>
                </a:solidFill>
              </a:defRPr>
            </a:lvl2pPr>
            <a:lvl3pPr marL="685766" indent="0">
              <a:buNone/>
              <a:defRPr sz="1200">
                <a:solidFill>
                  <a:schemeClr val="tx1">
                    <a:tint val="75000"/>
                  </a:schemeClr>
                </a:solidFill>
              </a:defRPr>
            </a:lvl3pPr>
            <a:lvl4pPr marL="1028649" indent="0">
              <a:buNone/>
              <a:defRPr sz="1050">
                <a:solidFill>
                  <a:schemeClr val="tx1">
                    <a:tint val="75000"/>
                  </a:schemeClr>
                </a:solidFill>
              </a:defRPr>
            </a:lvl4pPr>
            <a:lvl5pPr marL="1371532" indent="0">
              <a:buNone/>
              <a:defRPr sz="1050">
                <a:solidFill>
                  <a:schemeClr val="tx1">
                    <a:tint val="75000"/>
                  </a:schemeClr>
                </a:solidFill>
              </a:defRPr>
            </a:lvl5pPr>
            <a:lvl6pPr marL="1714415" indent="0">
              <a:buNone/>
              <a:defRPr sz="1050">
                <a:solidFill>
                  <a:schemeClr val="tx1">
                    <a:tint val="75000"/>
                  </a:schemeClr>
                </a:solidFill>
              </a:defRPr>
            </a:lvl6pPr>
            <a:lvl7pPr marL="2057297" indent="0">
              <a:buNone/>
              <a:defRPr sz="1050">
                <a:solidFill>
                  <a:schemeClr val="tx1">
                    <a:tint val="75000"/>
                  </a:schemeClr>
                </a:solidFill>
              </a:defRPr>
            </a:lvl7pPr>
            <a:lvl8pPr marL="2400180" indent="0">
              <a:buNone/>
              <a:defRPr sz="1050">
                <a:solidFill>
                  <a:schemeClr val="tx1">
                    <a:tint val="75000"/>
                  </a:schemeClr>
                </a:solidFill>
              </a:defRPr>
            </a:lvl8pPr>
            <a:lvl9pPr marL="2743064"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517721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43200" y="685800"/>
            <a:ext cx="3810000" cy="6019800"/>
          </a:xfr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86400" y="685800"/>
            <a:ext cx="3810000" cy="6019800"/>
          </a:xfr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464887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9400" y="304808"/>
            <a:ext cx="3732334" cy="639763"/>
          </a:xfrm>
        </p:spPr>
        <p:txBody>
          <a:bodyPr anchor="b">
            <a:noAutofit/>
          </a:bodyPr>
          <a:lstStyle>
            <a:lvl1pPr marL="0" indent="0">
              <a:buNone/>
              <a:defRPr sz="15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2819400" y="1066805"/>
            <a:ext cx="3732334" cy="5105399"/>
          </a:xfrm>
        </p:spPr>
        <p:txBody>
          <a:bodyPr/>
          <a:lstStyle>
            <a:lvl1pPr>
              <a:defRPr sz="15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58000" y="304808"/>
            <a:ext cx="3733800" cy="639763"/>
          </a:xfrm>
        </p:spPr>
        <p:txBody>
          <a:bodyPr anchor="b">
            <a:noAutofit/>
          </a:bodyPr>
          <a:lstStyle>
            <a:lvl1pPr marL="0" indent="0">
              <a:buNone/>
              <a:defRPr sz="15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858000" y="1066805"/>
            <a:ext cx="3733800" cy="5105399"/>
          </a:xfrm>
        </p:spPr>
        <p:txBody>
          <a:bodyPr/>
          <a:lstStyle>
            <a:lvl1pPr>
              <a:defRPr sz="15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2931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605890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041957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86100" y="-152401"/>
            <a:ext cx="5029200" cy="914401"/>
          </a:xfrm>
          <a:ln>
            <a:noFill/>
          </a:ln>
        </p:spPr>
        <p:txBody>
          <a:bodyPr vert="horz" lIns="91440" tIns="45720" rIns="91440" bIns="45720" rtlCol="0" anchor="b">
            <a:normAutofit fontScale="90000"/>
          </a:bodyPr>
          <a:lstStyle>
            <a:lvl1pPr>
              <a:defRPr lang="en-US" sz="3000" dirty="0">
                <a:solidFill>
                  <a:schemeClr val="accent2">
                    <a:lumMod val="60000"/>
                    <a:lumOff val="40000"/>
                  </a:schemeClr>
                </a:solidFill>
              </a:defRPr>
            </a:lvl1pPr>
          </a:lstStyle>
          <a:p>
            <a:pPr marL="0" lvl="0"/>
            <a:r>
              <a:rPr lang="en-US"/>
              <a:t>Click to edit Master title style</a:t>
            </a:r>
          </a:p>
        </p:txBody>
      </p:sp>
      <p:sp>
        <p:nvSpPr>
          <p:cNvPr id="3" name="Content Placeholder 2"/>
          <p:cNvSpPr>
            <a:spLocks noGrp="1"/>
          </p:cNvSpPr>
          <p:nvPr>
            <p:ph idx="1"/>
          </p:nvPr>
        </p:nvSpPr>
        <p:spPr>
          <a:xfrm>
            <a:off x="4267200" y="1994647"/>
            <a:ext cx="4876800" cy="4876800"/>
          </a:xfrm>
        </p:spPr>
        <p:txBody>
          <a:bodyPr>
            <a:normAutofit/>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86104" y="838207"/>
            <a:ext cx="2171699" cy="4876799"/>
          </a:xfrm>
        </p:spPr>
        <p:txBody>
          <a:bodyPr/>
          <a:lstStyle>
            <a:lvl1pPr marL="0" indent="0">
              <a:buNone/>
              <a:defRPr sz="1050">
                <a:solidFill>
                  <a:schemeClr val="tx1">
                    <a:lumMod val="95000"/>
                    <a:lumOff val="5000"/>
                  </a:schemeClr>
                </a:solidFill>
              </a:defRPr>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1791153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86100" y="4953008"/>
            <a:ext cx="5486400" cy="566739"/>
          </a:xfrm>
        </p:spPr>
        <p:txBody>
          <a:bodyPr anchor="b"/>
          <a:lstStyle>
            <a:lvl1pPr algn="l">
              <a:defRPr sz="1500" b="1">
                <a:solidFill>
                  <a:schemeClr val="tx1">
                    <a:lumMod val="65000"/>
                    <a:lumOff val="35000"/>
                  </a:schemeClr>
                </a:solidFill>
              </a:defRPr>
            </a:lvl1pPr>
          </a:lstStyle>
          <a:p>
            <a:r>
              <a:rPr lang="en-US"/>
              <a:t>Click to edit Master title style</a:t>
            </a:r>
          </a:p>
        </p:txBody>
      </p:sp>
      <p:sp>
        <p:nvSpPr>
          <p:cNvPr id="3" name="Picture Placeholder 2"/>
          <p:cNvSpPr>
            <a:spLocks noGrp="1"/>
          </p:cNvSpPr>
          <p:nvPr>
            <p:ph type="pic" idx="1"/>
          </p:nvPr>
        </p:nvSpPr>
        <p:spPr>
          <a:xfrm>
            <a:off x="3124200" y="279400"/>
            <a:ext cx="5486400" cy="3962400"/>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4" name="Text Placeholder 3"/>
          <p:cNvSpPr>
            <a:spLocks noGrp="1"/>
          </p:cNvSpPr>
          <p:nvPr>
            <p:ph type="body" sz="half" idx="2"/>
          </p:nvPr>
        </p:nvSpPr>
        <p:spPr>
          <a:xfrm>
            <a:off x="3086100" y="5519746"/>
            <a:ext cx="5486400" cy="804863"/>
          </a:xfrm>
        </p:spPr>
        <p:txBody>
          <a:bodyPr/>
          <a:lstStyle>
            <a:lvl1pPr marL="0" indent="0">
              <a:buNone/>
              <a:defRPr sz="1050"/>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407348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138260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304808"/>
            <a:ext cx="990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7"/>
            <a:ext cx="7162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1469779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24200" y="11938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7" name="Text Placeholder 8"/>
          <p:cNvSpPr>
            <a:spLocks noGrp="1"/>
          </p:cNvSpPr>
          <p:nvPr>
            <p:ph type="body" sz="quarter" idx="16"/>
          </p:nvPr>
        </p:nvSpPr>
        <p:spPr>
          <a:xfrm>
            <a:off x="3124200" y="20320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8" name="Text Placeholder 8"/>
          <p:cNvSpPr>
            <a:spLocks noGrp="1"/>
          </p:cNvSpPr>
          <p:nvPr>
            <p:ph type="body" sz="quarter" idx="17"/>
          </p:nvPr>
        </p:nvSpPr>
        <p:spPr>
          <a:xfrm>
            <a:off x="3124200" y="28702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12" name="Text Placeholder 8"/>
          <p:cNvSpPr>
            <a:spLocks noGrp="1"/>
          </p:cNvSpPr>
          <p:nvPr>
            <p:ph type="body" sz="quarter" idx="18"/>
          </p:nvPr>
        </p:nvSpPr>
        <p:spPr>
          <a:xfrm>
            <a:off x="3124200" y="37084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790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914400" y="304800"/>
            <a:ext cx="3276600" cy="3124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6" name="Content Placeholder 3"/>
          <p:cNvSpPr>
            <a:spLocks noGrp="1"/>
          </p:cNvSpPr>
          <p:nvPr>
            <p:ph sz="half" idx="2"/>
          </p:nvPr>
        </p:nvSpPr>
        <p:spPr>
          <a:xfrm>
            <a:off x="4343400" y="304803"/>
            <a:ext cx="4495800" cy="3125315"/>
          </a:xfrm>
        </p:spPr>
        <p:txBody>
          <a:bodyPr anchor="ct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9" name="Content Placeholder 2"/>
          <p:cNvSpPr>
            <a:spLocks noGrp="1"/>
          </p:cNvSpPr>
          <p:nvPr>
            <p:ph sz="half" idx="14"/>
          </p:nvPr>
        </p:nvSpPr>
        <p:spPr>
          <a:xfrm>
            <a:off x="914400" y="3429000"/>
            <a:ext cx="3276600" cy="3048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0" name="Content Placeholder 3"/>
          <p:cNvSpPr>
            <a:spLocks noGrp="1"/>
          </p:cNvSpPr>
          <p:nvPr>
            <p:ph sz="half" idx="15"/>
          </p:nvPr>
        </p:nvSpPr>
        <p:spPr>
          <a:xfrm>
            <a:off x="4191000" y="3429000"/>
            <a:ext cx="4648200" cy="3048000"/>
          </a:xfrm>
        </p:spPr>
        <p:txBody>
          <a:bodyPr anchor="ct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409153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7559675"/>
            <a:ext cx="2895600" cy="365125"/>
          </a:xfrm>
        </p:spPr>
        <p:txBody>
          <a:bodyPr/>
          <a:lstStyle/>
          <a:p>
            <a:endParaRPr lang="en-US" dirty="0"/>
          </a:p>
        </p:txBody>
      </p:sp>
      <p:sp>
        <p:nvSpPr>
          <p:cNvPr id="4" name="Slide Number Placeholder 3"/>
          <p:cNvSpPr>
            <a:spLocks noGrp="1"/>
          </p:cNvSpPr>
          <p:nvPr>
            <p:ph type="sldNum" sz="quarter" idx="11"/>
          </p:nvPr>
        </p:nvSpPr>
        <p:spPr>
          <a:xfrm>
            <a:off x="6553200" y="7559675"/>
            <a:ext cx="2133600" cy="365125"/>
          </a:xfr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914402" y="4175134"/>
            <a:ext cx="2514597" cy="3352799"/>
          </a:xfrm>
        </p:spPr>
        <p:txBody>
          <a:bodyPr lIns="274320" tIns="0" rIns="182880">
            <a:normAutofit/>
          </a:bodyPr>
          <a:lstStyle>
            <a:lvl1pPr>
              <a:lnSpc>
                <a:spcPts val="1500"/>
              </a:lnSpc>
              <a:defRPr sz="135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0" name="Content Placeholder 3"/>
          <p:cNvSpPr>
            <a:spLocks noGrp="1"/>
          </p:cNvSpPr>
          <p:nvPr>
            <p:ph sz="half" idx="2"/>
          </p:nvPr>
        </p:nvSpPr>
        <p:spPr>
          <a:xfrm>
            <a:off x="3619499" y="4175134"/>
            <a:ext cx="2514597" cy="3352799"/>
          </a:xfrm>
        </p:spPr>
        <p:txBody>
          <a:bodyPr lIns="274320" tIns="0" rIns="182880">
            <a:normAutofit/>
          </a:bodyPr>
          <a:lstStyle>
            <a:lvl1pPr>
              <a:lnSpc>
                <a:spcPts val="1500"/>
              </a:lnSpc>
              <a:defRPr sz="135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1" name="Content Placeholder 3"/>
          <p:cNvSpPr>
            <a:spLocks noGrp="1"/>
          </p:cNvSpPr>
          <p:nvPr>
            <p:ph sz="half" idx="14"/>
          </p:nvPr>
        </p:nvSpPr>
        <p:spPr>
          <a:xfrm>
            <a:off x="6324599" y="4175134"/>
            <a:ext cx="2514597" cy="3352799"/>
          </a:xfrm>
        </p:spPr>
        <p:txBody>
          <a:bodyPr lIns="274320" tIns="0" rIns="182880">
            <a:normAutofit/>
          </a:bodyPr>
          <a:lstStyle>
            <a:lvl1pPr>
              <a:lnSpc>
                <a:spcPts val="1500"/>
              </a:lnSpc>
              <a:defRPr sz="135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5" name="Content Placeholder 2"/>
          <p:cNvSpPr>
            <a:spLocks noGrp="1"/>
          </p:cNvSpPr>
          <p:nvPr>
            <p:ph sz="half" idx="15"/>
          </p:nvPr>
        </p:nvSpPr>
        <p:spPr>
          <a:xfrm>
            <a:off x="914402" y="1660525"/>
            <a:ext cx="2514597" cy="2514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6" name="Content Placeholder 3"/>
          <p:cNvSpPr>
            <a:spLocks noGrp="1"/>
          </p:cNvSpPr>
          <p:nvPr>
            <p:ph sz="half" idx="16"/>
          </p:nvPr>
        </p:nvSpPr>
        <p:spPr>
          <a:xfrm>
            <a:off x="3619497" y="1660525"/>
            <a:ext cx="2514600" cy="2514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17" name="Content Placeholder 3"/>
          <p:cNvSpPr>
            <a:spLocks noGrp="1"/>
          </p:cNvSpPr>
          <p:nvPr>
            <p:ph sz="half" idx="17"/>
          </p:nvPr>
        </p:nvSpPr>
        <p:spPr>
          <a:xfrm>
            <a:off x="6324597" y="1660525"/>
            <a:ext cx="2514600" cy="2514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31253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2895600" y="11938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7" name="Text Placeholder 8"/>
          <p:cNvSpPr>
            <a:spLocks noGrp="1"/>
          </p:cNvSpPr>
          <p:nvPr>
            <p:ph type="body" sz="quarter" idx="16"/>
          </p:nvPr>
        </p:nvSpPr>
        <p:spPr>
          <a:xfrm>
            <a:off x="2895600" y="20320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8" name="Text Placeholder 8"/>
          <p:cNvSpPr>
            <a:spLocks noGrp="1"/>
          </p:cNvSpPr>
          <p:nvPr>
            <p:ph type="body" sz="quarter" idx="17"/>
          </p:nvPr>
        </p:nvSpPr>
        <p:spPr>
          <a:xfrm>
            <a:off x="2895600" y="28702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12" name="Text Placeholder 8"/>
          <p:cNvSpPr>
            <a:spLocks noGrp="1"/>
          </p:cNvSpPr>
          <p:nvPr>
            <p:ph type="body" sz="quarter" idx="18"/>
          </p:nvPr>
        </p:nvSpPr>
        <p:spPr>
          <a:xfrm>
            <a:off x="2895600" y="37084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40278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p>
        </p:txBody>
      </p:sp>
      <p:sp>
        <p:nvSpPr>
          <p:cNvPr id="13" name="Content Placeholder 12"/>
          <p:cNvSpPr>
            <a:spLocks noGrp="1"/>
          </p:cNvSpPr>
          <p:nvPr>
            <p:ph sz="quarter" idx="13"/>
          </p:nvPr>
        </p:nvSpPr>
        <p:spPr>
          <a:xfrm>
            <a:off x="3200400" y="914400"/>
            <a:ext cx="600075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1928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771901" y="237474"/>
            <a:ext cx="6553202" cy="525463"/>
          </a:xfrm>
        </p:spPr>
        <p:txBody>
          <a:bodyPr/>
          <a:lstStyle/>
          <a:p>
            <a:r>
              <a:rPr lang="en-US"/>
              <a:t>Click to edit Master title style</a:t>
            </a:r>
          </a:p>
        </p:txBody>
      </p:sp>
      <p:sp>
        <p:nvSpPr>
          <p:cNvPr id="13" name="Content Placeholder 12"/>
          <p:cNvSpPr>
            <a:spLocks noGrp="1"/>
          </p:cNvSpPr>
          <p:nvPr>
            <p:ph sz="quarter" idx="13"/>
          </p:nvPr>
        </p:nvSpPr>
        <p:spPr>
          <a:xfrm>
            <a:off x="3886200" y="1049882"/>
            <a:ext cx="4743450" cy="4758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531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771901" y="237474"/>
            <a:ext cx="6553202" cy="525463"/>
          </a:xfrm>
        </p:spPr>
        <p:txBody>
          <a:bodyPr/>
          <a:lstStyle/>
          <a:p>
            <a:r>
              <a:rPr lang="en-US"/>
              <a:t>Click to edit Master title style</a:t>
            </a:r>
          </a:p>
        </p:txBody>
      </p:sp>
      <p:sp>
        <p:nvSpPr>
          <p:cNvPr id="13" name="Content Placeholder 12"/>
          <p:cNvSpPr>
            <a:spLocks noGrp="1"/>
          </p:cNvSpPr>
          <p:nvPr>
            <p:ph sz="quarter" idx="13"/>
          </p:nvPr>
        </p:nvSpPr>
        <p:spPr>
          <a:xfrm>
            <a:off x="3886200" y="1049882"/>
            <a:ext cx="4743450" cy="4758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8441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grpSp>
        <p:nvGrpSpPr>
          <p:cNvPr id="8" name="Group 7"/>
          <p:cNvGrpSpPr/>
          <p:nvPr userDrawn="1"/>
        </p:nvGrpSpPr>
        <p:grpSpPr>
          <a:xfrm>
            <a:off x="-23690" y="42399"/>
            <a:ext cx="9301178" cy="195074"/>
            <a:chOff x="-31587" y="0"/>
            <a:chExt cx="12401571" cy="195074"/>
          </a:xfrm>
        </p:grpSpPr>
        <p:sp>
          <p:nvSpPr>
            <p:cNvPr id="9" name="Rectangle 8"/>
            <p:cNvSpPr/>
            <p:nvPr userDrawn="1"/>
          </p:nvSpPr>
          <p:spPr>
            <a:xfrm rot="16200000">
              <a:off x="6082544" y="-6114131"/>
              <a:ext cx="143165" cy="12371427"/>
            </a:xfrm>
            <a:prstGeom prst="rect">
              <a:avLst/>
            </a:prstGeom>
            <a:gradFill>
              <a:gsLst>
                <a:gs pos="0">
                  <a:schemeClr val="tx1">
                    <a:lumMod val="95000"/>
                    <a:lumOff val="5000"/>
                  </a:schemeClr>
                </a:gs>
                <a:gs pos="13000">
                  <a:schemeClr val="accent2">
                    <a:lumMod val="50000"/>
                  </a:schemeClr>
                </a:gs>
                <a:gs pos="100000">
                  <a:schemeClr val="accent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1" name="Rectangle 10"/>
            <p:cNvSpPr/>
            <p:nvPr userDrawn="1"/>
          </p:nvSpPr>
          <p:spPr>
            <a:xfrm rot="5400000">
              <a:off x="6141554" y="-6033355"/>
              <a:ext cx="85433" cy="12371426"/>
            </a:xfrm>
            <a:prstGeom prst="rect">
              <a:avLst/>
            </a:prstGeom>
            <a:gradFill>
              <a:gsLst>
                <a:gs pos="0">
                  <a:schemeClr val="tx1">
                    <a:lumMod val="95000"/>
                    <a:lumOff val="5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grpSp>
      <p:grpSp>
        <p:nvGrpSpPr>
          <p:cNvPr id="12" name="Group 11"/>
          <p:cNvGrpSpPr/>
          <p:nvPr userDrawn="1"/>
        </p:nvGrpSpPr>
        <p:grpSpPr>
          <a:xfrm rot="10800000">
            <a:off x="-78589" y="6653226"/>
            <a:ext cx="9301178" cy="195074"/>
            <a:chOff x="-31587" y="0"/>
            <a:chExt cx="12401571" cy="195074"/>
          </a:xfrm>
        </p:grpSpPr>
        <p:sp>
          <p:nvSpPr>
            <p:cNvPr id="14" name="Rectangle 13"/>
            <p:cNvSpPr/>
            <p:nvPr userDrawn="1"/>
          </p:nvSpPr>
          <p:spPr>
            <a:xfrm rot="16200000">
              <a:off x="6082544" y="-6114131"/>
              <a:ext cx="143165" cy="12371427"/>
            </a:xfrm>
            <a:prstGeom prst="rect">
              <a:avLst/>
            </a:prstGeom>
            <a:gradFill>
              <a:gsLst>
                <a:gs pos="0">
                  <a:schemeClr val="tx1">
                    <a:lumMod val="95000"/>
                    <a:lumOff val="5000"/>
                  </a:schemeClr>
                </a:gs>
                <a:gs pos="13000">
                  <a:schemeClr val="accent2">
                    <a:lumMod val="50000"/>
                  </a:schemeClr>
                </a:gs>
                <a:gs pos="100000">
                  <a:schemeClr val="accent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15" name="Rectangle 14"/>
            <p:cNvSpPr/>
            <p:nvPr userDrawn="1"/>
          </p:nvSpPr>
          <p:spPr>
            <a:xfrm rot="5400000">
              <a:off x="6141554" y="-6033355"/>
              <a:ext cx="85433" cy="12371426"/>
            </a:xfrm>
            <a:prstGeom prst="rect">
              <a:avLst/>
            </a:prstGeom>
            <a:gradFill>
              <a:gsLst>
                <a:gs pos="0">
                  <a:schemeClr val="tx1">
                    <a:lumMod val="95000"/>
                    <a:lumOff val="5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4114801" y="76209"/>
            <a:ext cx="5067302" cy="525463"/>
          </a:xfrm>
        </p:spPr>
        <p:txBody>
          <a:bodyPr/>
          <a:lstStyle/>
          <a:p>
            <a:r>
              <a:rPr lang="en-US"/>
              <a:t>Click to edit Master title style</a:t>
            </a:r>
          </a:p>
        </p:txBody>
      </p:sp>
      <p:sp>
        <p:nvSpPr>
          <p:cNvPr id="13" name="Content Placeholder 12"/>
          <p:cNvSpPr>
            <a:spLocks noGrp="1"/>
          </p:cNvSpPr>
          <p:nvPr>
            <p:ph sz="quarter" idx="13"/>
          </p:nvPr>
        </p:nvSpPr>
        <p:spPr>
          <a:xfrm>
            <a:off x="4114800" y="914400"/>
            <a:ext cx="497205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0288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B7948D-65B7-4FEC-80B5-36D7629B101D}" type="datetimeFigureOut">
              <a:rPr lang="en-US" smtClean="0"/>
              <a:t>11/3/2025</a:t>
            </a:fld>
            <a:endParaRPr lang="en-US" dirty="0"/>
          </a:p>
        </p:txBody>
      </p:sp>
      <p:sp>
        <p:nvSpPr>
          <p:cNvPr id="14"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99AA8B-2E7A-4BBC-8FDE-CA7CF71DD330}" type="slidenum">
              <a:rPr lang="en-US" smtClean="0"/>
              <a:t>‹#›</a:t>
            </a:fld>
            <a:endParaRPr lang="en-US" dirty="0"/>
          </a:p>
        </p:txBody>
      </p:sp>
      <p:sp>
        <p:nvSpPr>
          <p:cNvPr id="3" name="Content Placeholder 2"/>
          <p:cNvSpPr>
            <a:spLocks noGrp="1"/>
          </p:cNvSpPr>
          <p:nvPr>
            <p:ph sz="quarter" idx="10"/>
          </p:nvPr>
        </p:nvSpPr>
        <p:spPr>
          <a:xfrm>
            <a:off x="2857500" y="838200"/>
            <a:ext cx="6858000" cy="601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3896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B7948D-65B7-4FEC-80B5-36D7629B101D}" type="datetimeFigureOut">
              <a:rPr lang="en-US" smtClean="0"/>
              <a:t>11/3/2025</a:t>
            </a:fld>
            <a:endParaRPr lang="en-US" dirty="0"/>
          </a:p>
        </p:txBody>
      </p:sp>
      <p:sp>
        <p:nvSpPr>
          <p:cNvPr id="14"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2914650" y="838200"/>
            <a:ext cx="6858000" cy="601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36063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9400" y="304808"/>
            <a:ext cx="3732334" cy="639763"/>
          </a:xfrm>
        </p:spPr>
        <p:txBody>
          <a:bodyPr anchor="b">
            <a:noAutofit/>
          </a:bodyPr>
          <a:lstStyle>
            <a:lvl1pPr marL="0" indent="0">
              <a:buNone/>
              <a:defRPr sz="15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2819400" y="1066805"/>
            <a:ext cx="3732334" cy="5105399"/>
          </a:xfrm>
        </p:spPr>
        <p:txBody>
          <a:bodyPr/>
          <a:lstStyle>
            <a:lvl1pPr>
              <a:defRPr sz="15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58000" y="304808"/>
            <a:ext cx="3733800" cy="639763"/>
          </a:xfrm>
        </p:spPr>
        <p:txBody>
          <a:bodyPr anchor="b">
            <a:noAutofit/>
          </a:bodyPr>
          <a:lstStyle>
            <a:lvl1pPr marL="0" indent="0">
              <a:buNone/>
              <a:defRPr sz="15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858000" y="1066805"/>
            <a:ext cx="3733800" cy="5105399"/>
          </a:xfrm>
        </p:spPr>
        <p:txBody>
          <a:bodyPr/>
          <a:lstStyle>
            <a:lvl1pPr>
              <a:defRPr sz="15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t>11/3/2025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1466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24200" y="11938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7" name="Text Placeholder 8"/>
          <p:cNvSpPr>
            <a:spLocks noGrp="1"/>
          </p:cNvSpPr>
          <p:nvPr>
            <p:ph type="body" sz="quarter" idx="16"/>
          </p:nvPr>
        </p:nvSpPr>
        <p:spPr>
          <a:xfrm>
            <a:off x="3124200" y="20320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8" name="Text Placeholder 8"/>
          <p:cNvSpPr>
            <a:spLocks noGrp="1"/>
          </p:cNvSpPr>
          <p:nvPr>
            <p:ph type="body" sz="quarter" idx="17"/>
          </p:nvPr>
        </p:nvSpPr>
        <p:spPr>
          <a:xfrm>
            <a:off x="3124200" y="28702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12" name="Text Placeholder 8"/>
          <p:cNvSpPr>
            <a:spLocks noGrp="1"/>
          </p:cNvSpPr>
          <p:nvPr>
            <p:ph type="body" sz="quarter" idx="18"/>
          </p:nvPr>
        </p:nvSpPr>
        <p:spPr>
          <a:xfrm>
            <a:off x="3124200" y="3708400"/>
            <a:ext cx="4648200" cy="838200"/>
          </a:xfrm>
        </p:spPr>
        <p:txBody>
          <a:bodyPr anchor="ctr">
            <a:normAutofit/>
          </a:bodyPr>
          <a:lstStyle>
            <a:lvl1pPr marL="42861" indent="0">
              <a:buFontTx/>
              <a:buNone/>
              <a:defRPr sz="1350" baseline="0"/>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55127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73000">
              <a:schemeClr val="tx1">
                <a:lumMod val="75000"/>
                <a:lumOff val="25000"/>
              </a:schemeClr>
            </a:gs>
            <a:gs pos="81000">
              <a:schemeClr val="tx1">
                <a:lumMod val="95000"/>
                <a:lumOff val="5000"/>
              </a:schemeClr>
            </a:gs>
          </a:gsLst>
          <a:lin ang="10800000" scaled="0"/>
          <a:tileRect/>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0" y="428"/>
            <a:ext cx="2742857" cy="6857143"/>
          </a:xfrm>
          <a:prstGeom prst="rect">
            <a:avLst/>
          </a:prstGeom>
        </p:spPr>
      </p:pic>
      <p:sp>
        <p:nvSpPr>
          <p:cNvPr id="14" name="Rectangle 13"/>
          <p:cNvSpPr/>
          <p:nvPr userDrawn="1"/>
        </p:nvSpPr>
        <p:spPr>
          <a:xfrm rot="16200000">
            <a:off x="2469552" y="216503"/>
            <a:ext cx="6948105" cy="6515100"/>
          </a:xfrm>
          <a:prstGeom prst="rect">
            <a:avLst/>
          </a:prstGeom>
          <a:gradFill>
            <a:gsLst>
              <a:gs pos="0">
                <a:schemeClr val="bg1">
                  <a:lumMod val="25000"/>
                </a:schemeClr>
              </a:gs>
              <a:gs pos="57000">
                <a:schemeClr val="bg1">
                  <a:lumMod val="10000"/>
                </a:schemeClr>
              </a:gs>
              <a:gs pos="100000">
                <a:schemeClr val="tx1">
                  <a:lumMod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21" name="Rectangle 20"/>
          <p:cNvSpPr/>
          <p:nvPr userDrawn="1"/>
        </p:nvSpPr>
        <p:spPr>
          <a:xfrm>
            <a:off x="2686051" y="1"/>
            <a:ext cx="6504998" cy="6858000"/>
          </a:xfrm>
          <a:prstGeom prst="rect">
            <a:avLst/>
          </a:prstGeom>
          <a:blipFill dpi="0" rotWithShape="1">
            <a:blip r:embed="rId32">
              <a:alphaModFix amt="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4"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B7948D-65B7-4FEC-80B5-36D7629B101D}" type="datetimeFigureOut">
              <a:rPr lang="en-US" smtClean="0"/>
              <a:t>11/3/2025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99AA8B-2E7A-4BBC-8FDE-CA7CF71DD330}" type="slidenum">
              <a:rPr lang="en-US" smtClean="0"/>
              <a:t>‹#›</a:t>
            </a:fld>
            <a:endParaRPr lang="en-US" dirty="0"/>
          </a:p>
        </p:txBody>
      </p:sp>
      <p:sp>
        <p:nvSpPr>
          <p:cNvPr id="3" name="Text Placeholder 2" hidden="1"/>
          <p:cNvSpPr>
            <a:spLocks noGrp="1"/>
          </p:cNvSpPr>
          <p:nvPr>
            <p:ph type="body" idx="1"/>
          </p:nvPr>
        </p:nvSpPr>
        <p:spPr>
          <a:xfrm>
            <a:off x="2286000" y="838200"/>
            <a:ext cx="6858000" cy="6019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3162298" y="17040"/>
            <a:ext cx="6553202" cy="525463"/>
          </a:xfrm>
          <a:prstGeom prst="rect">
            <a:avLst/>
          </a:prstGeom>
          <a:ln>
            <a:noFill/>
          </a:ln>
        </p:spPr>
        <p:txBody>
          <a:bodyPr vert="horz" lIns="91440" tIns="45720" rIns="91440" bIns="45720" rtlCol="0" anchor="b">
            <a:noAutofit/>
          </a:bodyPr>
          <a:lstStyle/>
          <a:p>
            <a:pPr marL="0" lvl="0"/>
            <a:r>
              <a:rPr lang="en-US"/>
              <a:t>Click to edit Master title style</a:t>
            </a:r>
          </a:p>
        </p:txBody>
      </p:sp>
      <p:grpSp>
        <p:nvGrpSpPr>
          <p:cNvPr id="8" name="Group 7"/>
          <p:cNvGrpSpPr/>
          <p:nvPr userDrawn="1"/>
        </p:nvGrpSpPr>
        <p:grpSpPr>
          <a:xfrm>
            <a:off x="2743200" y="-152397"/>
            <a:ext cx="188024" cy="7086599"/>
            <a:chOff x="3810001" y="-152399"/>
            <a:chExt cx="250699" cy="7086599"/>
          </a:xfrm>
        </p:grpSpPr>
        <p:sp>
          <p:nvSpPr>
            <p:cNvPr id="23" name="Rectangle 22"/>
            <p:cNvSpPr/>
            <p:nvPr/>
          </p:nvSpPr>
          <p:spPr>
            <a:xfrm>
              <a:off x="3885645" y="-152399"/>
              <a:ext cx="152955" cy="7069375"/>
            </a:xfrm>
            <a:prstGeom prst="rect">
              <a:avLst/>
            </a:prstGeom>
            <a:gradFill>
              <a:gsLst>
                <a:gs pos="0">
                  <a:schemeClr val="tx1">
                    <a:lumMod val="95000"/>
                    <a:lumOff val="5000"/>
                  </a:schemeClr>
                </a:gs>
                <a:gs pos="13000">
                  <a:schemeClr val="bg1">
                    <a:lumMod val="25000"/>
                  </a:schemeClr>
                </a:gs>
                <a:gs pos="100000">
                  <a:schemeClr val="bg1">
                    <a:lumMod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24" name="Rectangle 23"/>
            <p:cNvSpPr/>
            <p:nvPr/>
          </p:nvSpPr>
          <p:spPr>
            <a:xfrm rot="10800000">
              <a:off x="3810001" y="-135173"/>
              <a:ext cx="91275" cy="7069373"/>
            </a:xfrm>
            <a:prstGeom prst="rect">
              <a:avLst/>
            </a:prstGeom>
            <a:gradFill>
              <a:gsLst>
                <a:gs pos="0">
                  <a:schemeClr val="bg1">
                    <a:lumMod val="75000"/>
                  </a:schemeClr>
                </a:gs>
                <a:gs pos="51000">
                  <a:schemeClr val="bg1">
                    <a:lumMod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sp>
          <p:nvSpPr>
            <p:cNvPr id="16" name="Rectangle 15"/>
            <p:cNvSpPr/>
            <p:nvPr/>
          </p:nvSpPr>
          <p:spPr>
            <a:xfrm rot="10800000">
              <a:off x="4014981" y="-152399"/>
              <a:ext cx="45719" cy="7069375"/>
            </a:xfrm>
            <a:prstGeom prst="rect">
              <a:avLst/>
            </a:prstGeom>
            <a:gradFill>
              <a:gsLst>
                <a:gs pos="0">
                  <a:schemeClr val="bg1">
                    <a:lumMod val="50000"/>
                  </a:schemeClr>
                </a:gs>
                <a:gs pos="51000">
                  <a:schemeClr val="bg1">
                    <a:lumMod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350" dirty="0"/>
            </a:p>
          </p:txBody>
        </p:sp>
      </p:grpSp>
      <p:sp>
        <p:nvSpPr>
          <p:cNvPr id="22" name="Rectangle 21"/>
          <p:cNvSpPr/>
          <p:nvPr userDrawn="1"/>
        </p:nvSpPr>
        <p:spPr>
          <a:xfrm>
            <a:off x="2959075" y="228600"/>
            <a:ext cx="2485063" cy="6858000"/>
          </a:xfrm>
          <a:prstGeom prst="rect">
            <a:avLst/>
          </a:prstGeom>
          <a:ln>
            <a:noFill/>
          </a:ln>
        </p:spPr>
        <p:txBody>
          <a:bodyPr vert="horz" lIns="91440" tIns="45720" rIns="91440" bIns="45720" rtlCol="0" anchor="b">
            <a:noAutofit/>
          </a:bodyPr>
          <a:lstStyle/>
          <a:p>
            <a:pPr lvl="0" defTabSz="685766">
              <a:spcBef>
                <a:spcPct val="0"/>
              </a:spcBef>
              <a:buNone/>
            </a:pPr>
            <a:endParaRPr lang="en-US" sz="2700" dirty="0">
              <a:ln>
                <a:noFill/>
              </a:ln>
              <a:solidFill>
                <a:schemeClr val="accent2">
                  <a:lumMod val="60000"/>
                  <a:lumOff val="40000"/>
                </a:schemeClr>
              </a:solidFill>
              <a:latin typeface="+mj-lt"/>
              <a:ea typeface="+mj-ea"/>
              <a:cs typeface="+mj-cs"/>
            </a:endParaRPr>
          </a:p>
        </p:txBody>
      </p:sp>
      <p:sp>
        <p:nvSpPr>
          <p:cNvPr id="10" name="Rectangle 9"/>
          <p:cNvSpPr/>
          <p:nvPr userDrawn="1"/>
        </p:nvSpPr>
        <p:spPr>
          <a:xfrm>
            <a:off x="2686051" y="0"/>
            <a:ext cx="6504998" cy="6858000"/>
          </a:xfrm>
          <a:prstGeom prst="rect">
            <a:avLst/>
          </a:prstGeom>
          <a:ln>
            <a:noFill/>
          </a:ln>
        </p:spPr>
        <p:txBody>
          <a:bodyPr vert="horz" lIns="91440" tIns="45720" rIns="91440" bIns="45720" rtlCol="0" anchor="b">
            <a:noAutofit/>
          </a:bodyPr>
          <a:lstStyle/>
          <a:p>
            <a:pPr lvl="0" defTabSz="685766">
              <a:spcBef>
                <a:spcPct val="0"/>
              </a:spcBef>
              <a:buNone/>
            </a:pPr>
            <a:endParaRPr lang="en-US" sz="2700" dirty="0">
              <a:ln>
                <a:noFill/>
              </a:ln>
              <a:solidFill>
                <a:schemeClr val="accent2">
                  <a:lumMod val="60000"/>
                  <a:lumOff val="40000"/>
                </a:schemeClr>
              </a:solidFill>
              <a:latin typeface="+mj-lt"/>
              <a:ea typeface="+mj-ea"/>
              <a:cs typeface="+mj-cs"/>
            </a:endParaRPr>
          </a:p>
        </p:txBody>
      </p:sp>
      <p:sp>
        <p:nvSpPr>
          <p:cNvPr id="18" name="Rectangle 17"/>
          <p:cNvSpPr/>
          <p:nvPr userDrawn="1"/>
        </p:nvSpPr>
        <p:spPr>
          <a:xfrm>
            <a:off x="-304800" y="0"/>
            <a:ext cx="2762251" cy="6858000"/>
          </a:xfrm>
          <a:prstGeom prst="rect">
            <a:avLst/>
          </a:prstGeom>
          <a:solidFill>
            <a:schemeClr val="accent2">
              <a:lumMod val="75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039397072"/>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 id="2147483852" r:id="rId17"/>
    <p:sldLayoutId id="2147483853" r:id="rId18"/>
    <p:sldLayoutId id="2147483854" r:id="rId19"/>
    <p:sldLayoutId id="2147483855" r:id="rId20"/>
    <p:sldLayoutId id="2147483856" r:id="rId21"/>
    <p:sldLayoutId id="2147483650" r:id="rId22"/>
    <p:sldLayoutId id="2147483703" r:id="rId23"/>
    <p:sldLayoutId id="2147483725" r:id="rId24"/>
    <p:sldLayoutId id="2147483702" r:id="rId25"/>
    <p:sldLayoutId id="2147483663" r:id="rId26"/>
    <p:sldLayoutId id="2147483682" r:id="rId27"/>
    <p:sldLayoutId id="2147483653" r:id="rId28"/>
    <p:sldLayoutId id="2147483789" r:id="rId29"/>
  </p:sldLayoutIdLst>
  <p:txStyles>
    <p:titleStyle>
      <a:lvl1pPr algn="l" defTabSz="685766" rtl="0" eaLnBrk="1" latinLnBrk="0" hangingPunct="1">
        <a:spcBef>
          <a:spcPct val="0"/>
        </a:spcBef>
        <a:buNone/>
        <a:defRPr lang="en-US" sz="2700" kern="1200" dirty="0">
          <a:ln>
            <a:noFill/>
          </a:ln>
          <a:solidFill>
            <a:schemeClr val="bg1"/>
          </a:solidFill>
          <a:latin typeface="+mj-lt"/>
          <a:ea typeface="+mj-ea"/>
          <a:cs typeface="+mj-cs"/>
        </a:defRPr>
      </a:lvl1pPr>
    </p:titleStyle>
    <p:bodyStyle>
      <a:lvl1pPr marL="0" indent="0" algn="l" defTabSz="685766" rtl="0" eaLnBrk="1" latinLnBrk="0" hangingPunct="1">
        <a:spcBef>
          <a:spcPct val="20000"/>
        </a:spcBef>
        <a:buFontTx/>
        <a:buNone/>
        <a:defRPr sz="1800" kern="1200">
          <a:solidFill>
            <a:schemeClr val="bg1">
              <a:lumMod val="95000"/>
            </a:schemeClr>
          </a:solidFill>
          <a:latin typeface="+mn-lt"/>
          <a:ea typeface="+mn-ea"/>
          <a:cs typeface="+mn-cs"/>
        </a:defRPr>
      </a:lvl1pPr>
      <a:lvl2pPr marL="0" indent="0" algn="l" defTabSz="685766" rtl="0" eaLnBrk="1" latinLnBrk="0" hangingPunct="1">
        <a:spcBef>
          <a:spcPct val="20000"/>
        </a:spcBef>
        <a:buFontTx/>
        <a:buNone/>
        <a:defRPr sz="1800" kern="1200">
          <a:solidFill>
            <a:schemeClr val="bg1">
              <a:lumMod val="95000"/>
            </a:schemeClr>
          </a:solidFill>
          <a:latin typeface="+mn-lt"/>
          <a:ea typeface="+mn-ea"/>
          <a:cs typeface="+mn-cs"/>
        </a:defRPr>
      </a:lvl2pPr>
      <a:lvl3pPr marL="0" indent="0" algn="l" defTabSz="685766" rtl="0" eaLnBrk="1" latinLnBrk="0" hangingPunct="1">
        <a:spcBef>
          <a:spcPct val="20000"/>
        </a:spcBef>
        <a:buFontTx/>
        <a:buNone/>
        <a:defRPr sz="1800" kern="1200">
          <a:solidFill>
            <a:schemeClr val="bg1">
              <a:lumMod val="95000"/>
            </a:schemeClr>
          </a:solidFill>
          <a:latin typeface="+mn-lt"/>
          <a:ea typeface="+mn-ea"/>
          <a:cs typeface="+mn-cs"/>
        </a:defRPr>
      </a:lvl3pPr>
      <a:lvl4pPr marL="0" indent="0" algn="l" defTabSz="685766" rtl="0" eaLnBrk="1" latinLnBrk="0" hangingPunct="1">
        <a:spcBef>
          <a:spcPct val="20000"/>
        </a:spcBef>
        <a:buFontTx/>
        <a:buNone/>
        <a:defRPr sz="1800" kern="1200">
          <a:solidFill>
            <a:schemeClr val="bg1">
              <a:lumMod val="95000"/>
            </a:schemeClr>
          </a:solidFill>
          <a:latin typeface="+mn-lt"/>
          <a:ea typeface="+mn-ea"/>
          <a:cs typeface="+mn-cs"/>
        </a:defRPr>
      </a:lvl4pPr>
      <a:lvl5pPr marL="0" indent="0" algn="l" defTabSz="685766" rtl="0" eaLnBrk="1" latinLnBrk="0" hangingPunct="1">
        <a:spcBef>
          <a:spcPct val="20000"/>
        </a:spcBef>
        <a:buFontTx/>
        <a:buNone/>
        <a:defRPr sz="1800" kern="1200">
          <a:solidFill>
            <a:schemeClr val="bg1">
              <a:lumMod val="95000"/>
            </a:schemeClr>
          </a:solidFill>
          <a:latin typeface="+mn-lt"/>
          <a:ea typeface="+mn-ea"/>
          <a:cs typeface="+mn-cs"/>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www.aghori.it/sadhana_eng.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sepsis.org/"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 Id="rId9" Type="http://schemas.openxmlformats.org/officeDocument/2006/relationships/image" Target="../media/image4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ideo" Target="https://www.youtube.com/embed/ZKX3HqE3eFg?feature=oembed" TargetMode="Externa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hyperlink" Target="https://www.sbcounty.gov/icema/main/policies_and_protocols.aspx" TargetMode="External"/><Relationship Id="rId2" Type="http://schemas.openxmlformats.org/officeDocument/2006/relationships/hyperlink" Target="https://peds.arizona.edu/sites/default/files/curriculum-files/shock-presentation.ppt" TargetMode="External"/><Relationship Id="rId1" Type="http://schemas.openxmlformats.org/officeDocument/2006/relationships/slideLayout" Target="../slideLayouts/slideLayout1.xml"/><Relationship Id="rId6" Type="http://schemas.openxmlformats.org/officeDocument/2006/relationships/hyperlink" Target="http://www.traumanurses.org/" TargetMode="External"/><Relationship Id="rId5" Type="http://schemas.openxmlformats.org/officeDocument/2006/relationships/hyperlink" Target="https://www.naemt.org/" TargetMode="External"/><Relationship Id="rId4" Type="http://schemas.openxmlformats.org/officeDocument/2006/relationships/hyperlink" Target="https://www.uclahealth.org/sites/default/files/documents/Severe-Sepsis-Septic-Shock-Bundle-PowerPoint%20(1).pptx"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935B91-5C6B-5F73-9773-19E50A17EA2B}"/>
              </a:ext>
            </a:extLst>
          </p:cNvPr>
          <p:cNvSpPr>
            <a:spLocks noGrp="1"/>
          </p:cNvSpPr>
          <p:nvPr>
            <p:ph type="title"/>
          </p:nvPr>
        </p:nvSpPr>
        <p:spPr>
          <a:xfrm>
            <a:off x="3393440" y="1532853"/>
            <a:ext cx="5181600" cy="4476061"/>
          </a:xfrm>
        </p:spPr>
        <p:txBody>
          <a:bodyPr/>
          <a:lstStyle/>
          <a:p>
            <a:pPr algn="ctr"/>
            <a:r>
              <a:rPr lang="en-US" sz="4800" dirty="0"/>
              <a:t>Sepsis</a:t>
            </a:r>
            <a:br>
              <a:rPr lang="en-US" sz="4800" dirty="0"/>
            </a:br>
            <a:r>
              <a:rPr lang="en-US" sz="4800" dirty="0"/>
              <a:t>Education</a:t>
            </a:r>
            <a:br>
              <a:rPr lang="en-US" sz="4800" dirty="0"/>
            </a:br>
            <a:br>
              <a:rPr lang="en-US" sz="4800" dirty="0"/>
            </a:br>
            <a:br>
              <a:rPr lang="en-US" sz="4800" dirty="0"/>
            </a:br>
            <a:r>
              <a:rPr lang="en-US" sz="4800" dirty="0"/>
              <a:t>EMS Educators 2024</a:t>
            </a:r>
          </a:p>
        </p:txBody>
      </p:sp>
      <p:pic>
        <p:nvPicPr>
          <p:cNvPr id="2" name="Picture 1" descr="Logo for SBCSS Educators, featuring mountains, a lake, trees, a river, and a sunrise within a shield design.">
            <a:extLst>
              <a:ext uri="{FF2B5EF4-FFF2-40B4-BE49-F238E27FC236}">
                <a16:creationId xmlns:a16="http://schemas.microsoft.com/office/drawing/2014/main" id="{046A7AEE-BA0A-E784-BF49-FB1FD649CE64}"/>
              </a:ext>
            </a:extLst>
          </p:cNvPr>
          <p:cNvPicPr>
            <a:picLocks noChangeAspect="1"/>
          </p:cNvPicPr>
          <p:nvPr/>
        </p:nvPicPr>
        <p:blipFill>
          <a:blip r:embed="rId2"/>
          <a:stretch>
            <a:fillRect/>
          </a:stretch>
        </p:blipFill>
        <p:spPr>
          <a:xfrm>
            <a:off x="5395565" y="3286267"/>
            <a:ext cx="1183876" cy="1155962"/>
          </a:xfrm>
          <a:prstGeom prst="rect">
            <a:avLst/>
          </a:prstGeom>
        </p:spPr>
      </p:pic>
    </p:spTree>
    <p:extLst>
      <p:ext uri="{BB962C8B-B14F-4D97-AF65-F5344CB8AC3E}">
        <p14:creationId xmlns:p14="http://schemas.microsoft.com/office/powerpoint/2010/main" val="347784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A0BF-62DF-45D2-B6B1-1355C1D99921}"/>
              </a:ext>
            </a:extLst>
          </p:cNvPr>
          <p:cNvSpPr>
            <a:spLocks noGrp="1"/>
          </p:cNvSpPr>
          <p:nvPr>
            <p:ph type="title"/>
          </p:nvPr>
        </p:nvSpPr>
        <p:spPr>
          <a:xfrm>
            <a:off x="3086482" y="103375"/>
            <a:ext cx="6553202" cy="525463"/>
          </a:xfrm>
        </p:spPr>
        <p:txBody>
          <a:bodyPr/>
          <a:lstStyle/>
          <a:p>
            <a:r>
              <a:rPr lang="en-US" sz="2800" b="1" dirty="0">
                <a:effectLst>
                  <a:outerShdw blurRad="38100" dist="38100" dir="2700000" algn="tl">
                    <a:srgbClr val="000000">
                      <a:alpha val="43137"/>
                    </a:srgbClr>
                  </a:outerShdw>
                </a:effectLst>
              </a:rPr>
              <a:t>Sepsis Protocol Purpose</a:t>
            </a:r>
            <a:endParaRPr lang="en-US" dirty="0"/>
          </a:p>
        </p:txBody>
      </p:sp>
      <p:sp>
        <p:nvSpPr>
          <p:cNvPr id="3" name="Content Placeholder 2">
            <a:extLst>
              <a:ext uri="{FF2B5EF4-FFF2-40B4-BE49-F238E27FC236}">
                <a16:creationId xmlns:a16="http://schemas.microsoft.com/office/drawing/2014/main" id="{3FF89B6D-AEC7-49F5-9B91-4E69794B5E34}"/>
              </a:ext>
            </a:extLst>
          </p:cNvPr>
          <p:cNvSpPr>
            <a:spLocks noGrp="1"/>
          </p:cNvSpPr>
          <p:nvPr>
            <p:ph sz="quarter" idx="13"/>
          </p:nvPr>
        </p:nvSpPr>
        <p:spPr>
          <a:xfrm>
            <a:off x="2895600" y="1938337"/>
            <a:ext cx="6172200" cy="4691063"/>
          </a:xfrm>
        </p:spPr>
        <p:txBody>
          <a:bodyPr vert="horz" lIns="91440" tIns="45720" rIns="91440" bIns="45720" rtlCol="0" anchor="t">
            <a:normAutofit/>
          </a:bodyPr>
          <a:lstStyle/>
          <a:p>
            <a:pPr marL="285750" indent="-285750">
              <a:buFont typeface="Arial" panose="020B0604020202020204" pitchFamily="34" charset="0"/>
              <a:buChar char="•"/>
              <a:defRPr/>
            </a:pPr>
            <a:r>
              <a:rPr lang="en-US" sz="2400" b="1" dirty="0">
                <a:latin typeface="Arial"/>
                <a:cs typeface="Arial"/>
              </a:rPr>
              <a:t>To facilitate rapid identification and treatment of patients with suspected sepsis.</a:t>
            </a:r>
          </a:p>
          <a:p>
            <a:pPr marL="285750" indent="-285750">
              <a:buFont typeface="Arial" panose="020B0604020202020204" pitchFamily="34" charset="0"/>
              <a:buChar char="•"/>
              <a:defRPr/>
            </a:pPr>
            <a:r>
              <a:rPr lang="en-US" sz="2400" b="1" dirty="0">
                <a:latin typeface="Arial"/>
                <a:cs typeface="Arial"/>
              </a:rPr>
              <a:t>Decreasing mortality rates, improving the chance of survival.</a:t>
            </a:r>
          </a:p>
          <a:p>
            <a:endParaRPr lang="en-US" dirty="0"/>
          </a:p>
        </p:txBody>
      </p:sp>
      <p:pic>
        <p:nvPicPr>
          <p:cNvPr id="6" name="Picture 5" descr="Cartoon illustration of a red, spiky virus with large purple eyes and an exaggerated, evil smile.">
            <a:extLst>
              <a:ext uri="{FF2B5EF4-FFF2-40B4-BE49-F238E27FC236}">
                <a16:creationId xmlns:a16="http://schemas.microsoft.com/office/drawing/2014/main" id="{3DE46399-F92B-41DD-BE77-866940C54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522" y="4009299"/>
            <a:ext cx="3009900" cy="2106930"/>
          </a:xfrm>
          <a:prstGeom prst="rect">
            <a:avLst/>
          </a:prstGeom>
        </p:spPr>
      </p:pic>
    </p:spTree>
    <p:extLst>
      <p:ext uri="{BB962C8B-B14F-4D97-AF65-F5344CB8AC3E}">
        <p14:creationId xmlns:p14="http://schemas.microsoft.com/office/powerpoint/2010/main" val="1520340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E408-0571-1314-4B98-B95DBEAC233F}"/>
              </a:ext>
            </a:extLst>
          </p:cNvPr>
          <p:cNvSpPr>
            <a:spLocks noGrp="1"/>
          </p:cNvSpPr>
          <p:nvPr>
            <p:ph type="title"/>
          </p:nvPr>
        </p:nvSpPr>
        <p:spPr>
          <a:xfrm>
            <a:off x="3142266" y="228019"/>
            <a:ext cx="5631342" cy="522456"/>
          </a:xfrm>
        </p:spPr>
        <p:txBody>
          <a:bodyPr/>
          <a:lstStyle/>
          <a:p>
            <a:r>
              <a:rPr lang="en-US" dirty="0"/>
              <a:t>Definition</a:t>
            </a:r>
          </a:p>
        </p:txBody>
      </p:sp>
      <p:sp>
        <p:nvSpPr>
          <p:cNvPr id="3" name="Content Placeholder 2">
            <a:extLst>
              <a:ext uri="{FF2B5EF4-FFF2-40B4-BE49-F238E27FC236}">
                <a16:creationId xmlns:a16="http://schemas.microsoft.com/office/drawing/2014/main" id="{022829A2-1C7C-3699-A1AE-C7572CF2B68F}"/>
              </a:ext>
            </a:extLst>
          </p:cNvPr>
          <p:cNvSpPr>
            <a:spLocks noGrp="1"/>
          </p:cNvSpPr>
          <p:nvPr>
            <p:ph sz="quarter" idx="13"/>
          </p:nvPr>
        </p:nvSpPr>
        <p:spPr>
          <a:xfrm>
            <a:off x="3200400" y="2019552"/>
            <a:ext cx="6000750" cy="4990848"/>
          </a:xfrm>
        </p:spPr>
        <p:txBody>
          <a:bodyPr vert="horz" lIns="91440" tIns="45720" rIns="91440" bIns="45720" rtlCol="0" anchor="t">
            <a:normAutofit/>
          </a:bodyPr>
          <a:lstStyle/>
          <a:p>
            <a:pPr marL="342900" indent="-342900">
              <a:buFont typeface="Arial" panose="020B0604020202020204" pitchFamily="34" charset="0"/>
              <a:buChar char="•"/>
            </a:pPr>
            <a:r>
              <a:rPr lang="en-US" sz="2400" dirty="0"/>
              <a:t>Sepsis is a life-threatening complication of infection.</a:t>
            </a:r>
          </a:p>
          <a:p>
            <a:pPr marL="342900" indent="-342900">
              <a:buFont typeface="Arial" panose="020B0604020202020204" pitchFamily="34" charset="0"/>
              <a:buChar char="•"/>
            </a:pPr>
            <a:r>
              <a:rPr lang="en-US" sz="2400" dirty="0"/>
              <a:t>Sepsis occurs when chemicals released in the bloodstream (to fight an infection), trigger inflammation throughout the body.  </a:t>
            </a:r>
          </a:p>
          <a:p>
            <a:pPr marL="342900" indent="-342900">
              <a:buFont typeface="Arial" panose="020B0604020202020204" pitchFamily="34" charset="0"/>
              <a:buChar char="•"/>
            </a:pPr>
            <a:r>
              <a:rPr lang="en-US" sz="2400" dirty="0"/>
              <a:t>Causes a cascade of changes that damage multiple organ systems, leading to failure, potentially resulting in death.</a:t>
            </a:r>
            <a:endParaRPr lang="en-US" dirty="0"/>
          </a:p>
        </p:txBody>
      </p:sp>
      <p:pic>
        <p:nvPicPr>
          <p:cNvPr id="5" name="Picture 4" descr="Scientific illustration showing rod-shaped bacteria (green) amongst red blood cells (red) in a bloodstream.">
            <a:extLst>
              <a:ext uri="{FF2B5EF4-FFF2-40B4-BE49-F238E27FC236}">
                <a16:creationId xmlns:a16="http://schemas.microsoft.com/office/drawing/2014/main" id="{5F894F26-CC2A-7F11-A14D-0A51B1B3AA9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38322" y="749043"/>
            <a:ext cx="2448267" cy="5506218"/>
          </a:xfrm>
          <a:prstGeom prst="rect">
            <a:avLst/>
          </a:prstGeom>
        </p:spPr>
      </p:pic>
    </p:spTree>
    <p:extLst>
      <p:ext uri="{BB962C8B-B14F-4D97-AF65-F5344CB8AC3E}">
        <p14:creationId xmlns:p14="http://schemas.microsoft.com/office/powerpoint/2010/main" val="181092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4FAF-1DD8-D36C-0EC4-D7290FE75B9E}"/>
              </a:ext>
            </a:extLst>
          </p:cNvPr>
          <p:cNvSpPr>
            <a:spLocks noGrp="1"/>
          </p:cNvSpPr>
          <p:nvPr>
            <p:ph type="title"/>
          </p:nvPr>
        </p:nvSpPr>
        <p:spPr>
          <a:xfrm>
            <a:off x="3156164" y="345022"/>
            <a:ext cx="5486400" cy="566739"/>
          </a:xfrm>
        </p:spPr>
        <p:txBody>
          <a:bodyPr/>
          <a:lstStyle/>
          <a:p>
            <a:r>
              <a:rPr lang="en-US" sz="2800" b="0" dirty="0"/>
              <a:t>Goals and Objectives</a:t>
            </a:r>
          </a:p>
        </p:txBody>
      </p:sp>
      <p:sp>
        <p:nvSpPr>
          <p:cNvPr id="4" name="Text Placeholder 3">
            <a:extLst>
              <a:ext uri="{FF2B5EF4-FFF2-40B4-BE49-F238E27FC236}">
                <a16:creationId xmlns:a16="http://schemas.microsoft.com/office/drawing/2014/main" id="{1B0D12C4-B568-950A-59C4-4CF1BDBDBC39}"/>
              </a:ext>
            </a:extLst>
          </p:cNvPr>
          <p:cNvSpPr>
            <a:spLocks noGrp="1"/>
          </p:cNvSpPr>
          <p:nvPr>
            <p:ph type="body" sz="half" idx="2"/>
          </p:nvPr>
        </p:nvSpPr>
        <p:spPr>
          <a:xfrm>
            <a:off x="3232404" y="1279140"/>
            <a:ext cx="5486400" cy="1555500"/>
          </a:xfrm>
        </p:spPr>
        <p:txBody>
          <a:bodyPr vert="horz" lIns="91440" tIns="45720" rIns="91440" bIns="45720" rtlCol="0" anchor="t">
            <a:noAutofit/>
          </a:bodyPr>
          <a:lstStyle/>
          <a:p>
            <a:pPr>
              <a:lnSpc>
                <a:spcPct val="120000"/>
              </a:lnSpc>
            </a:pPr>
            <a:r>
              <a:rPr lang="en-US" sz="2400" dirty="0"/>
              <a:t>Provide early identification of sepsis in the field, standardize identification and improve patient outcomes in the communities we serve.</a:t>
            </a:r>
          </a:p>
        </p:txBody>
      </p:sp>
      <p:pic>
        <p:nvPicPr>
          <p:cNvPr id="6" name="Picture 5" descr="Sepsis awareness graphic. On the left, a large stopwatch is split between white (representing a clock face) and red (representing urgency). On the right, the text reads &quot;Suspect&quot; in blue, &quot;SEPSIS&quot; in large red letters, and &quot;Save Lives&quot; in black. A blue ECG line (heart monitor) runs below the text, emphasizing the critical nature of the condition.">
            <a:extLst>
              <a:ext uri="{FF2B5EF4-FFF2-40B4-BE49-F238E27FC236}">
                <a16:creationId xmlns:a16="http://schemas.microsoft.com/office/drawing/2014/main" id="{6B902113-8A2E-651D-7577-C33284A05445}"/>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160270" y="3670334"/>
            <a:ext cx="4001058" cy="2324424"/>
          </a:xfrm>
          <a:prstGeom prst="rect">
            <a:avLst/>
          </a:prstGeom>
        </p:spPr>
      </p:pic>
    </p:spTree>
    <p:extLst>
      <p:ext uri="{BB962C8B-B14F-4D97-AF65-F5344CB8AC3E}">
        <p14:creationId xmlns:p14="http://schemas.microsoft.com/office/powerpoint/2010/main" val="311545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B200016-0FAD-4E6A-8E8C-398A510EA3A0}"/>
              </a:ext>
              <a:ext uri="{C183D7F6-B498-43B3-948B-1728B52AA6E4}">
                <adec:decorative xmlns:adec="http://schemas.microsoft.com/office/drawing/2017/decorative" val="1"/>
              </a:ext>
            </a:extLst>
          </p:cNvPr>
          <p:cNvSpPr/>
          <p:nvPr/>
        </p:nvSpPr>
        <p:spPr>
          <a:xfrm>
            <a:off x="-30723" y="1493083"/>
            <a:ext cx="9205446" cy="261167"/>
          </a:xfrm>
          <a:prstGeom prst="rect">
            <a:avLst/>
          </a:prstGeom>
          <a:solidFill>
            <a:schemeClr val="bg1">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TextBox 19">
            <a:extLst>
              <a:ext uri="{FF2B5EF4-FFF2-40B4-BE49-F238E27FC236}">
                <a16:creationId xmlns:a16="http://schemas.microsoft.com/office/drawing/2014/main" id="{4B748CA6-F842-4074-805E-A1A4442884C2}"/>
              </a:ext>
              <a:ext uri="{C183D7F6-B498-43B3-948B-1728B52AA6E4}">
                <adec:decorative xmlns:adec="http://schemas.microsoft.com/office/drawing/2017/decorative" val="1"/>
              </a:ext>
            </a:extLst>
          </p:cNvPr>
          <p:cNvSpPr txBox="1"/>
          <p:nvPr/>
        </p:nvSpPr>
        <p:spPr>
          <a:xfrm>
            <a:off x="2642510" y="3907980"/>
            <a:ext cx="1497968" cy="1549846"/>
          </a:xfrm>
          <a:prstGeom prst="rect">
            <a:avLst/>
          </a:prstGeom>
          <a:noFill/>
        </p:spPr>
        <p:txBody>
          <a:bodyPr wrap="square" lIns="0" tIns="0" rIns="0" bIns="0" rtlCol="0">
            <a:normAutofit/>
          </a:bodyPr>
          <a:lstStyle/>
          <a:p>
            <a:pPr algn="ctr"/>
            <a:endParaRPr lang="en-US" sz="1200" dirty="0">
              <a:ln w="0"/>
              <a:solidFill>
                <a:schemeClr val="tx1">
                  <a:lumMod val="75000"/>
                  <a:lumOff val="25000"/>
                </a:schemeClr>
              </a:solidFill>
              <a:latin typeface="Arial" panose="020B0604020202020204" pitchFamily="34" charset="0"/>
              <a:ea typeface="Roboto Light"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FB01A5A8-7983-4F61-A134-DFFEFA6B865C}"/>
              </a:ext>
              <a:ext uri="{C183D7F6-B498-43B3-948B-1728B52AA6E4}">
                <adec:decorative xmlns:adec="http://schemas.microsoft.com/office/drawing/2017/decorative" val="1"/>
              </a:ext>
            </a:extLst>
          </p:cNvPr>
          <p:cNvSpPr txBox="1"/>
          <p:nvPr/>
        </p:nvSpPr>
        <p:spPr>
          <a:xfrm>
            <a:off x="5003523" y="3907980"/>
            <a:ext cx="1497968" cy="1549846"/>
          </a:xfrm>
          <a:prstGeom prst="rect">
            <a:avLst/>
          </a:prstGeom>
          <a:noFill/>
        </p:spPr>
        <p:txBody>
          <a:bodyPr wrap="square" lIns="0" tIns="0" rIns="0" bIns="0" rtlCol="0">
            <a:normAutofit/>
          </a:bodyPr>
          <a:lstStyle/>
          <a:p>
            <a:pPr algn="ctr"/>
            <a:endParaRPr lang="en-US" sz="1200" dirty="0">
              <a:ln w="0"/>
              <a:solidFill>
                <a:schemeClr val="tx1">
                  <a:lumMod val="75000"/>
                  <a:lumOff val="25000"/>
                </a:schemeClr>
              </a:solidFill>
              <a:latin typeface="Arial" panose="020B0604020202020204" pitchFamily="34" charset="0"/>
              <a:ea typeface="Roboto Light" panose="02000000000000000000" pitchFamily="2" charset="0"/>
              <a:cs typeface="Arial" panose="020B0604020202020204" pitchFamily="34" charset="0"/>
            </a:endParaRPr>
          </a:p>
        </p:txBody>
      </p:sp>
      <p:sp>
        <p:nvSpPr>
          <p:cNvPr id="22" name="TextBox 21">
            <a:extLst>
              <a:ext uri="{FF2B5EF4-FFF2-40B4-BE49-F238E27FC236}">
                <a16:creationId xmlns:a16="http://schemas.microsoft.com/office/drawing/2014/main" id="{47E3B28A-C2F6-445B-A9E8-0297D5215191}"/>
              </a:ext>
              <a:ext uri="{C183D7F6-B498-43B3-948B-1728B52AA6E4}">
                <adec:decorative xmlns:adec="http://schemas.microsoft.com/office/drawing/2017/decorative" val="1"/>
              </a:ext>
            </a:extLst>
          </p:cNvPr>
          <p:cNvSpPr txBox="1"/>
          <p:nvPr/>
        </p:nvSpPr>
        <p:spPr>
          <a:xfrm>
            <a:off x="7425981" y="3907980"/>
            <a:ext cx="1497968" cy="1549846"/>
          </a:xfrm>
          <a:prstGeom prst="rect">
            <a:avLst/>
          </a:prstGeom>
          <a:noFill/>
        </p:spPr>
        <p:txBody>
          <a:bodyPr wrap="square" lIns="0" tIns="0" rIns="0" bIns="0" rtlCol="0">
            <a:normAutofit/>
          </a:bodyPr>
          <a:lstStyle/>
          <a:p>
            <a:pPr algn="ctr"/>
            <a:endParaRPr lang="en-US" sz="1200" dirty="0">
              <a:ln w="0"/>
              <a:solidFill>
                <a:schemeClr val="tx1">
                  <a:lumMod val="75000"/>
                  <a:lumOff val="25000"/>
                </a:schemeClr>
              </a:solidFill>
              <a:latin typeface="Arial" panose="020B0604020202020204" pitchFamily="34" charset="0"/>
              <a:ea typeface="Roboto Light" panose="02000000000000000000" pitchFamily="2" charset="0"/>
              <a:cs typeface="Arial" panose="020B0604020202020204" pitchFamily="34" charset="0"/>
            </a:endParaRPr>
          </a:p>
        </p:txBody>
      </p:sp>
      <p:sp>
        <p:nvSpPr>
          <p:cNvPr id="35" name="Rectangle 34">
            <a:extLst>
              <a:ext uri="{FF2B5EF4-FFF2-40B4-BE49-F238E27FC236}">
                <a16:creationId xmlns:a16="http://schemas.microsoft.com/office/drawing/2014/main" id="{BD9DF5D6-652D-4F74-A83B-B79A1D54624D}"/>
              </a:ext>
              <a:ext uri="{C183D7F6-B498-43B3-948B-1728B52AA6E4}">
                <adec:decorative xmlns:adec="http://schemas.microsoft.com/office/drawing/2017/decorative" val="1"/>
              </a:ext>
            </a:extLst>
          </p:cNvPr>
          <p:cNvSpPr/>
          <p:nvPr/>
        </p:nvSpPr>
        <p:spPr>
          <a:xfrm>
            <a:off x="0" y="5106486"/>
            <a:ext cx="9144000" cy="261167"/>
          </a:xfrm>
          <a:prstGeom prst="rect">
            <a:avLst/>
          </a:prstGeom>
          <a:solidFill>
            <a:schemeClr val="bg1">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aphicFrame>
        <p:nvGraphicFramePr>
          <p:cNvPr id="25" name="Diagram 24">
            <a:extLst>
              <a:ext uri="{FF2B5EF4-FFF2-40B4-BE49-F238E27FC236}">
                <a16:creationId xmlns:a16="http://schemas.microsoft.com/office/drawing/2014/main" id="{85CA360B-BBE1-4978-B28B-60951B99257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06966336"/>
              </p:ext>
            </p:extLst>
          </p:nvPr>
        </p:nvGraphicFramePr>
        <p:xfrm>
          <a:off x="800101" y="1708274"/>
          <a:ext cx="7141844" cy="3398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Right Arrow 5">
            <a:extLst>
              <a:ext uri="{FF2B5EF4-FFF2-40B4-BE49-F238E27FC236}">
                <a16:creationId xmlns:a16="http://schemas.microsoft.com/office/drawing/2014/main" id="{8E65C690-EBD0-42CC-A5AB-1662F11E400B}"/>
              </a:ext>
              <a:ext uri="{C183D7F6-B498-43B3-948B-1728B52AA6E4}">
                <adec:decorative xmlns:adec="http://schemas.microsoft.com/office/drawing/2017/decorative" val="1"/>
              </a:ext>
            </a:extLst>
          </p:cNvPr>
          <p:cNvSpPr/>
          <p:nvPr/>
        </p:nvSpPr>
        <p:spPr>
          <a:xfrm>
            <a:off x="1475785" y="4764178"/>
            <a:ext cx="6005945" cy="1201478"/>
          </a:xfrm>
          <a:prstGeom prst="rightArrow">
            <a:avLst>
              <a:gd name="adj1" fmla="val 50000"/>
              <a:gd name="adj2" fmla="val 37203"/>
            </a:avLst>
          </a:prstGeom>
          <a:solidFill>
            <a:srgbClr val="FFFF00"/>
          </a:solidFill>
          <a:scene3d>
            <a:camera prst="orthographicFront"/>
            <a:lightRig rig="threePt" dir="t"/>
          </a:scene3d>
          <a:sp3d>
            <a:bevelT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n>
                  <a:solidFill>
                    <a:schemeClr val="accent3">
                      <a:lumMod val="20000"/>
                      <a:lumOff val="80000"/>
                    </a:schemeClr>
                  </a:solidFill>
                </a:ln>
                <a:solidFill>
                  <a:schemeClr val="tx2"/>
                </a:solidFill>
                <a:effectLst>
                  <a:outerShdw blurRad="38100" dist="38100" dir="2700000" algn="tl">
                    <a:srgbClr val="000000">
                      <a:alpha val="43137"/>
                    </a:srgbClr>
                  </a:outerShdw>
                </a:effectLst>
                <a:latin typeface="Gill Sans Ultra Bold" panose="020B0A02020104020203" pitchFamily="34" charset="0"/>
              </a:rPr>
              <a:t>MORTALITY</a:t>
            </a:r>
          </a:p>
        </p:txBody>
      </p:sp>
      <p:sp>
        <p:nvSpPr>
          <p:cNvPr id="27" name="Title 1">
            <a:extLst>
              <a:ext uri="{FF2B5EF4-FFF2-40B4-BE49-F238E27FC236}">
                <a16:creationId xmlns:a16="http://schemas.microsoft.com/office/drawing/2014/main" id="{F0880DE7-EFC5-42B6-B8C5-7D5B1F9441BB}"/>
              </a:ext>
              <a:ext uri="{C183D7F6-B498-43B3-948B-1728B52AA6E4}">
                <adec:decorative xmlns:adec="http://schemas.microsoft.com/office/drawing/2017/decorative" val="1"/>
              </a:ext>
            </a:extLst>
          </p:cNvPr>
          <p:cNvSpPr txBox="1">
            <a:spLocks noGrp="1"/>
          </p:cNvSpPr>
          <p:nvPr>
            <p:ph type="title" idx="4294967295"/>
          </p:nvPr>
        </p:nvSpPr>
        <p:spPr>
          <a:xfrm>
            <a:off x="1607013" y="130296"/>
            <a:ext cx="6172200" cy="857250"/>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342900" rtl="0" eaLnBrk="1" fontAlgn="auto" latinLnBrk="0" hangingPunct="1">
              <a:lnSpc>
                <a:spcPct val="100000"/>
              </a:lnSpc>
              <a:spcBef>
                <a:spcPct val="0"/>
              </a:spcBef>
              <a:spcAft>
                <a:spcPts val="0"/>
              </a:spcAft>
              <a:buClrTx/>
              <a:buSzTx/>
              <a:buFontTx/>
              <a:buNone/>
              <a:tabLst/>
              <a:defRPr/>
            </a:pPr>
            <a:r>
              <a:rPr kumimoji="0" lang="en-US" sz="3300" b="1" i="0" u="none" strike="noStrike" kern="1200" cap="none" spc="0" normalizeH="0" baseline="0" noProof="0" dirty="0">
                <a:ln>
                  <a:solidFill>
                    <a:srgbClr val="FFFF00"/>
                  </a:solidFill>
                </a:ln>
                <a:solidFill>
                  <a:srgbClr val="FFFF00"/>
                </a:solidFill>
                <a:effectLst>
                  <a:outerShdw blurRad="38100" dist="38100" dir="2700000" algn="tl">
                    <a:srgbClr val="000000">
                      <a:alpha val="43137"/>
                    </a:srgbClr>
                  </a:outerShdw>
                </a:effectLst>
                <a:uLnTx/>
                <a:uFillTx/>
                <a:latin typeface="Calibri"/>
                <a:ea typeface="+mj-ea"/>
                <a:cs typeface="+mj-cs"/>
              </a:rPr>
              <a:t>Sepsis Spectrum</a:t>
            </a:r>
          </a:p>
        </p:txBody>
      </p:sp>
    </p:spTree>
    <p:extLst>
      <p:ext uri="{BB962C8B-B14F-4D97-AF65-F5344CB8AC3E}">
        <p14:creationId xmlns:p14="http://schemas.microsoft.com/office/powerpoint/2010/main" val="3686609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FD18-67A8-47B4-8DC9-5486C7EA14BC}"/>
              </a:ext>
              <a:ext uri="{C183D7F6-B498-43B3-948B-1728B52AA6E4}">
                <adec:decorative xmlns:adec="http://schemas.microsoft.com/office/drawing/2017/decorative" val="1"/>
              </a:ext>
            </a:extLst>
          </p:cNvPr>
          <p:cNvSpPr>
            <a:spLocks noGrp="1"/>
          </p:cNvSpPr>
          <p:nvPr>
            <p:ph type="title"/>
          </p:nvPr>
        </p:nvSpPr>
        <p:spPr>
          <a:xfrm>
            <a:off x="1861716" y="337411"/>
            <a:ext cx="5962779" cy="525463"/>
          </a:xfrm>
        </p:spPr>
        <p:txBody>
          <a:bodyPr/>
          <a:lstStyle/>
          <a:p>
            <a:r>
              <a:rPr lang="en-US" dirty="0"/>
              <a:t>Multiple Organ System Dysfunction</a:t>
            </a:r>
          </a:p>
        </p:txBody>
      </p:sp>
      <p:pic>
        <p:nvPicPr>
          <p:cNvPr id="4" name="Image" descr="Anatomical diagram of the human circulatory system (arteries shown in red/light colors, veins in dark colors) and nervous system (fine lines in the head). Major organs visible include the brain, heart, lungs, liver, and kidneys, illustrating their vascular connections to the body.">
            <a:extLst>
              <a:ext uri="{FF2B5EF4-FFF2-40B4-BE49-F238E27FC236}">
                <a16:creationId xmlns:a16="http://schemas.microsoft.com/office/drawing/2014/main" id="{3FC42111-F869-4AE6-86B6-498C37D63104}"/>
              </a:ext>
              <a:ext uri="{C183D7F6-B498-43B3-948B-1728B52AA6E4}">
                <adec:decorative xmlns:adec="http://schemas.microsoft.com/office/drawing/2017/decorative" val="0"/>
              </a:ext>
            </a:extLst>
          </p:cNvPr>
          <p:cNvPicPr>
            <a:picLocks noGrp="1" noChangeAspect="1"/>
          </p:cNvPicPr>
          <p:nvPr>
            <p:ph sz="quarter" idx="13"/>
          </p:nvPr>
        </p:nvPicPr>
        <p:blipFill>
          <a:blip r:embed="rId3"/>
          <a:stretch>
            <a:fillRect/>
          </a:stretch>
        </p:blipFill>
        <p:spPr>
          <a:xfrm>
            <a:off x="3657600" y="1106526"/>
            <a:ext cx="1981200" cy="3922674"/>
          </a:xfrm>
          <a:prstGeom prst="rect">
            <a:avLst/>
          </a:prstGeom>
          <a:ln w="12700">
            <a:miter lim="400000"/>
          </a:ln>
        </p:spPr>
      </p:pic>
      <p:sp>
        <p:nvSpPr>
          <p:cNvPr id="5" name="CNS…">
            <a:extLst>
              <a:ext uri="{FF2B5EF4-FFF2-40B4-BE49-F238E27FC236}">
                <a16:creationId xmlns:a16="http://schemas.microsoft.com/office/drawing/2014/main" id="{726FFE51-5677-48B6-8CAC-F31CCF773C5F}"/>
              </a:ext>
              <a:ext uri="{C183D7F6-B498-43B3-948B-1728B52AA6E4}">
                <adec:decorative xmlns:adec="http://schemas.microsoft.com/office/drawing/2017/decorative" val="1"/>
              </a:ext>
            </a:extLst>
          </p:cNvPr>
          <p:cNvSpPr txBox="1"/>
          <p:nvPr/>
        </p:nvSpPr>
        <p:spPr>
          <a:xfrm>
            <a:off x="1490984" y="1106526"/>
            <a:ext cx="1888337" cy="595035"/>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CNS</a:t>
            </a:r>
          </a:p>
          <a:p>
            <a:pPr>
              <a:defRPr sz="2400">
                <a:effectLst>
                  <a:outerShdw blurRad="25400" dist="23998" dir="2700000" rotWithShape="0">
                    <a:srgbClr val="000000">
                      <a:alpha val="31034"/>
                    </a:srgbClr>
                  </a:outerShdw>
                </a:effectLst>
              </a:defRPr>
            </a:pPr>
            <a:r>
              <a:rPr sz="1600" dirty="0"/>
              <a:t>Altered mental status</a:t>
            </a:r>
          </a:p>
        </p:txBody>
      </p:sp>
      <p:sp>
        <p:nvSpPr>
          <p:cNvPr id="6" name="Respiratory…">
            <a:extLst>
              <a:ext uri="{FF2B5EF4-FFF2-40B4-BE49-F238E27FC236}">
                <a16:creationId xmlns:a16="http://schemas.microsoft.com/office/drawing/2014/main" id="{7A3F2C5C-5D34-48BB-B932-064BCA0CB40B}"/>
              </a:ext>
              <a:ext uri="{C183D7F6-B498-43B3-948B-1728B52AA6E4}">
                <adec:decorative xmlns:adec="http://schemas.microsoft.com/office/drawing/2017/decorative" val="1"/>
              </a:ext>
            </a:extLst>
          </p:cNvPr>
          <p:cNvSpPr txBox="1"/>
          <p:nvPr/>
        </p:nvSpPr>
        <p:spPr>
          <a:xfrm>
            <a:off x="1490985" y="2014028"/>
            <a:ext cx="1888336" cy="841256"/>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Respiratory</a:t>
            </a:r>
          </a:p>
          <a:p>
            <a:pPr>
              <a:defRPr sz="2400">
                <a:effectLst>
                  <a:outerShdw blurRad="25400" dist="23998" dir="2700000" rotWithShape="0">
                    <a:srgbClr val="000000">
                      <a:alpha val="31034"/>
                    </a:srgbClr>
                  </a:outerShdw>
                </a:effectLst>
              </a:defRPr>
            </a:pPr>
            <a:r>
              <a:rPr sz="1600" dirty="0"/>
              <a:t>Tachypnea</a:t>
            </a:r>
          </a:p>
          <a:p>
            <a:pPr>
              <a:defRPr sz="2400">
                <a:effectLst>
                  <a:outerShdw blurRad="25400" dist="23998" dir="2700000" rotWithShape="0">
                    <a:srgbClr val="000000">
                      <a:alpha val="31034"/>
                    </a:srgbClr>
                  </a:outerShdw>
                </a:effectLst>
              </a:defRPr>
            </a:pPr>
            <a:r>
              <a:rPr sz="1600" dirty="0"/>
              <a:t>Hypoxia</a:t>
            </a:r>
          </a:p>
        </p:txBody>
      </p:sp>
      <p:sp>
        <p:nvSpPr>
          <p:cNvPr id="7" name="Hepatic…">
            <a:extLst>
              <a:ext uri="{FF2B5EF4-FFF2-40B4-BE49-F238E27FC236}">
                <a16:creationId xmlns:a16="http://schemas.microsoft.com/office/drawing/2014/main" id="{621AFF3F-9555-4312-B335-DB88D41024F4}"/>
              </a:ext>
              <a:ext uri="{C183D7F6-B498-43B3-948B-1728B52AA6E4}">
                <adec:decorative xmlns:adec="http://schemas.microsoft.com/office/drawing/2017/decorative" val="1"/>
              </a:ext>
            </a:extLst>
          </p:cNvPr>
          <p:cNvSpPr txBox="1"/>
          <p:nvPr/>
        </p:nvSpPr>
        <p:spPr>
          <a:xfrm>
            <a:off x="1490985" y="3022360"/>
            <a:ext cx="1888335" cy="1087477"/>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Hepatic</a:t>
            </a:r>
          </a:p>
          <a:p>
            <a:pPr>
              <a:defRPr sz="2400">
                <a:effectLst>
                  <a:outerShdw blurRad="25400" dist="23998" dir="2700000" rotWithShape="0">
                    <a:srgbClr val="000000">
                      <a:alpha val="31034"/>
                    </a:srgbClr>
                  </a:outerShdw>
                </a:effectLst>
              </a:defRPr>
            </a:pPr>
            <a:r>
              <a:rPr sz="1600" dirty="0"/>
              <a:t>Jaundice</a:t>
            </a:r>
          </a:p>
          <a:p>
            <a:pPr>
              <a:defRPr sz="2400">
                <a:effectLst>
                  <a:outerShdw blurRad="25400" dist="23998" dir="2700000" rotWithShape="0">
                    <a:srgbClr val="000000">
                      <a:alpha val="31034"/>
                    </a:srgbClr>
                  </a:outerShdw>
                </a:effectLst>
              </a:defRPr>
            </a:pPr>
            <a:r>
              <a:rPr sz="1600" dirty="0"/>
              <a:t>Liver inflammation</a:t>
            </a:r>
          </a:p>
          <a:p>
            <a:pPr>
              <a:defRPr sz="2400">
                <a:effectLst>
                  <a:outerShdw blurRad="25400" dist="23998" dir="2700000" rotWithShape="0">
                    <a:srgbClr val="000000">
                      <a:alpha val="31034"/>
                    </a:srgbClr>
                  </a:outerShdw>
                </a:effectLst>
              </a:defRPr>
            </a:pPr>
            <a:r>
              <a:rPr sz="1600" dirty="0"/>
              <a:t>Coagulopathy</a:t>
            </a:r>
          </a:p>
        </p:txBody>
      </p:sp>
      <p:sp>
        <p:nvSpPr>
          <p:cNvPr id="8" name="Metabolic…">
            <a:extLst>
              <a:ext uri="{FF2B5EF4-FFF2-40B4-BE49-F238E27FC236}">
                <a16:creationId xmlns:a16="http://schemas.microsoft.com/office/drawing/2014/main" id="{9D19C2C0-10FE-4AA3-81D0-910F32A36414}"/>
              </a:ext>
              <a:ext uri="{C183D7F6-B498-43B3-948B-1728B52AA6E4}">
                <adec:decorative xmlns:adec="http://schemas.microsoft.com/office/drawing/2017/decorative" val="1"/>
              </a:ext>
            </a:extLst>
          </p:cNvPr>
          <p:cNvSpPr txBox="1"/>
          <p:nvPr/>
        </p:nvSpPr>
        <p:spPr>
          <a:xfrm>
            <a:off x="1490983" y="4413194"/>
            <a:ext cx="1888337" cy="595035"/>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Metabolic</a:t>
            </a:r>
            <a:endParaRPr sz="1600" b="1" u="none" dirty="0"/>
          </a:p>
          <a:p>
            <a:pPr>
              <a:defRPr sz="2400">
                <a:effectLst>
                  <a:outerShdw blurRad="25400" dist="23998" dir="2700000" rotWithShape="0">
                    <a:srgbClr val="000000">
                      <a:alpha val="31034"/>
                    </a:srgbClr>
                  </a:outerShdw>
                </a:effectLst>
              </a:defRPr>
            </a:pPr>
            <a:r>
              <a:rPr sz="1600" dirty="0"/>
              <a:t>Lactic acidosis</a:t>
            </a:r>
          </a:p>
        </p:txBody>
      </p:sp>
      <p:sp>
        <p:nvSpPr>
          <p:cNvPr id="9" name="Cardiovascular…">
            <a:extLst>
              <a:ext uri="{FF2B5EF4-FFF2-40B4-BE49-F238E27FC236}">
                <a16:creationId xmlns:a16="http://schemas.microsoft.com/office/drawing/2014/main" id="{F1207A56-7AA9-45C1-BF8A-C26F189C7997}"/>
              </a:ext>
              <a:ext uri="{C183D7F6-B498-43B3-948B-1728B52AA6E4}">
                <adec:decorative xmlns:adec="http://schemas.microsoft.com/office/drawing/2017/decorative" val="1"/>
              </a:ext>
            </a:extLst>
          </p:cNvPr>
          <p:cNvSpPr txBox="1"/>
          <p:nvPr/>
        </p:nvSpPr>
        <p:spPr>
          <a:xfrm>
            <a:off x="5773039" y="1123840"/>
            <a:ext cx="2360519" cy="841256"/>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Cardiovascular</a:t>
            </a:r>
          </a:p>
          <a:p>
            <a:pPr>
              <a:defRPr sz="2400">
                <a:effectLst>
                  <a:outerShdw blurRad="25400" dist="23998" dir="2700000" rotWithShape="0">
                    <a:srgbClr val="000000">
                      <a:alpha val="31034"/>
                    </a:srgbClr>
                  </a:outerShdw>
                </a:effectLst>
              </a:defRPr>
            </a:pPr>
            <a:r>
              <a:rPr sz="1600" dirty="0"/>
              <a:t>Tachycardia</a:t>
            </a:r>
          </a:p>
          <a:p>
            <a:pPr>
              <a:defRPr sz="2400">
                <a:effectLst>
                  <a:outerShdw blurRad="25400" dist="23998" dir="2700000" rotWithShape="0">
                    <a:srgbClr val="000000">
                      <a:alpha val="31034"/>
                    </a:srgbClr>
                  </a:outerShdw>
                </a:effectLst>
              </a:defRPr>
            </a:pPr>
            <a:r>
              <a:rPr sz="1600" dirty="0"/>
              <a:t>Hypotension</a:t>
            </a:r>
          </a:p>
        </p:txBody>
      </p:sp>
      <p:sp>
        <p:nvSpPr>
          <p:cNvPr id="10" name="Renal…">
            <a:extLst>
              <a:ext uri="{FF2B5EF4-FFF2-40B4-BE49-F238E27FC236}">
                <a16:creationId xmlns:a16="http://schemas.microsoft.com/office/drawing/2014/main" id="{047B8BA3-0CEE-4907-9A5A-C83C2BD20C00}"/>
              </a:ext>
              <a:ext uri="{C183D7F6-B498-43B3-948B-1728B52AA6E4}">
                <adec:decorative xmlns:adec="http://schemas.microsoft.com/office/drawing/2017/decorative" val="1"/>
              </a:ext>
            </a:extLst>
          </p:cNvPr>
          <p:cNvSpPr txBox="1"/>
          <p:nvPr/>
        </p:nvSpPr>
        <p:spPr>
          <a:xfrm>
            <a:off x="5773039" y="2217761"/>
            <a:ext cx="2360519" cy="1087477"/>
          </a:xfrm>
          <a:prstGeom prst="rect">
            <a:avLst/>
          </a:prstGeom>
          <a:solidFill>
            <a:schemeClr val="tx2"/>
          </a:solidFill>
          <a:ln w="12700">
            <a:solidFill>
              <a:schemeClr val="tx2"/>
            </a:solidFill>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Renal</a:t>
            </a:r>
          </a:p>
          <a:p>
            <a:pPr>
              <a:defRPr sz="2400">
                <a:effectLst>
                  <a:outerShdw blurRad="25400" dist="23998" dir="2700000" rotWithShape="0">
                    <a:srgbClr val="000000">
                      <a:alpha val="31034"/>
                    </a:srgbClr>
                  </a:outerShdw>
                </a:effectLst>
              </a:defRPr>
            </a:pPr>
            <a:r>
              <a:rPr sz="1600" dirty="0"/>
              <a:t>Oliguria</a:t>
            </a:r>
          </a:p>
          <a:p>
            <a:pPr>
              <a:defRPr sz="2400">
                <a:effectLst>
                  <a:outerShdw blurRad="25400" dist="23998" dir="2700000" rotWithShape="0">
                    <a:srgbClr val="000000">
                      <a:alpha val="31034"/>
                    </a:srgbClr>
                  </a:outerShdw>
                </a:effectLst>
              </a:defRPr>
            </a:pPr>
            <a:r>
              <a:rPr sz="1600" dirty="0"/>
              <a:t>Anuria</a:t>
            </a:r>
          </a:p>
          <a:p>
            <a:pPr>
              <a:defRPr sz="2400">
                <a:effectLst>
                  <a:outerShdw blurRad="25400" dist="23998" dir="2700000" rotWithShape="0">
                    <a:srgbClr val="000000">
                      <a:alpha val="31034"/>
                    </a:srgbClr>
                  </a:outerShdw>
                </a:effectLst>
              </a:defRPr>
            </a:pPr>
            <a:r>
              <a:rPr sz="1600" dirty="0"/>
              <a:t>Renal failure</a:t>
            </a:r>
          </a:p>
        </p:txBody>
      </p:sp>
      <p:sp>
        <p:nvSpPr>
          <p:cNvPr id="11" name="Hematologic…">
            <a:extLst>
              <a:ext uri="{FF2B5EF4-FFF2-40B4-BE49-F238E27FC236}">
                <a16:creationId xmlns:a16="http://schemas.microsoft.com/office/drawing/2014/main" id="{8A4E3AC8-AF53-4C5E-B433-7FC771EB9398}"/>
              </a:ext>
              <a:ext uri="{C183D7F6-B498-43B3-948B-1728B52AA6E4}">
                <adec:decorative xmlns:adec="http://schemas.microsoft.com/office/drawing/2017/decorative" val="1"/>
              </a:ext>
            </a:extLst>
          </p:cNvPr>
          <p:cNvSpPr txBox="1"/>
          <p:nvPr/>
        </p:nvSpPr>
        <p:spPr>
          <a:xfrm>
            <a:off x="5773040" y="3633190"/>
            <a:ext cx="2360518" cy="1087477"/>
          </a:xfrm>
          <a:prstGeom prst="rect">
            <a:avLst/>
          </a:prstGeom>
          <a:solidFill>
            <a:schemeClr val="tx2"/>
          </a:solidFill>
          <a:ln w="12700">
            <a:miter lim="400000"/>
          </a:ln>
          <a:effectLst>
            <a:outerShdw blurRad="76200" dir="18900000" rotWithShape="0">
              <a:srgbClr val="000000">
                <a:alpha val="80000"/>
              </a:srgbClr>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400" u="sng">
                <a:effectLst>
                  <a:outerShdw blurRad="25400" dist="23998" dir="2700000" rotWithShape="0">
                    <a:srgbClr val="000000">
                      <a:alpha val="31034"/>
                    </a:srgbClr>
                  </a:outerShdw>
                </a:effectLst>
              </a:defRPr>
            </a:pPr>
            <a:r>
              <a:rPr sz="1600" b="1" dirty="0"/>
              <a:t>Hematologic</a:t>
            </a:r>
          </a:p>
          <a:p>
            <a:pPr>
              <a:defRPr sz="2400">
                <a:effectLst>
                  <a:outerShdw blurRad="25400" dist="23998" dir="2700000" rotWithShape="0">
                    <a:srgbClr val="000000">
                      <a:alpha val="31034"/>
                    </a:srgbClr>
                  </a:outerShdw>
                </a:effectLst>
              </a:defRPr>
            </a:pPr>
            <a:r>
              <a:rPr sz="1600" dirty="0"/>
              <a:t>Consumptive coagulopathy</a:t>
            </a:r>
          </a:p>
          <a:p>
            <a:pPr>
              <a:defRPr sz="2400">
                <a:effectLst>
                  <a:outerShdw blurRad="25400" dist="23998" dir="2700000" rotWithShape="0">
                    <a:srgbClr val="000000">
                      <a:alpha val="31034"/>
                    </a:srgbClr>
                  </a:outerShdw>
                </a:effectLst>
              </a:defRPr>
            </a:pPr>
            <a:r>
              <a:rPr sz="1600" dirty="0"/>
              <a:t>Petechiae</a:t>
            </a:r>
          </a:p>
          <a:p>
            <a:pPr>
              <a:defRPr sz="2400">
                <a:effectLst>
                  <a:outerShdw blurRad="25400" dist="23998" dir="2700000" rotWithShape="0">
                    <a:srgbClr val="000000">
                      <a:alpha val="31034"/>
                    </a:srgbClr>
                  </a:outerShdw>
                </a:effectLst>
              </a:defRPr>
            </a:pPr>
            <a:r>
              <a:rPr sz="1600" dirty="0"/>
              <a:t>Purpura</a:t>
            </a:r>
          </a:p>
        </p:txBody>
      </p:sp>
      <p:cxnSp>
        <p:nvCxnSpPr>
          <p:cNvPr id="12" name="Straight Arrow Connector 11">
            <a:extLst>
              <a:ext uri="{FF2B5EF4-FFF2-40B4-BE49-F238E27FC236}">
                <a16:creationId xmlns:a16="http://schemas.microsoft.com/office/drawing/2014/main" id="{50F67E27-B282-4372-996F-1E4A726E983A}"/>
              </a:ext>
              <a:ext uri="{C183D7F6-B498-43B3-948B-1728B52AA6E4}">
                <adec:decorative xmlns:adec="http://schemas.microsoft.com/office/drawing/2017/decorative" val="1"/>
              </a:ext>
            </a:extLst>
          </p:cNvPr>
          <p:cNvCxnSpPr/>
          <p:nvPr/>
        </p:nvCxnSpPr>
        <p:spPr>
          <a:xfrm flipV="1">
            <a:off x="3379320" y="1319514"/>
            <a:ext cx="1019060" cy="392196"/>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F866DA88-3DEF-402C-9F20-3E37C8BC2CF9}"/>
              </a:ext>
              <a:ext uri="{C183D7F6-B498-43B3-948B-1728B52AA6E4}">
                <adec:decorative xmlns:adec="http://schemas.microsoft.com/office/drawing/2017/decorative" val="1"/>
              </a:ext>
            </a:extLst>
          </p:cNvPr>
          <p:cNvCxnSpPr/>
          <p:nvPr/>
        </p:nvCxnSpPr>
        <p:spPr>
          <a:xfrm>
            <a:off x="3184169" y="2298965"/>
            <a:ext cx="939083" cy="521532"/>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035F993-E480-441B-A918-C0460F537C39}"/>
              </a:ext>
              <a:ext uri="{C183D7F6-B498-43B3-948B-1728B52AA6E4}">
                <adec:decorative xmlns:adec="http://schemas.microsoft.com/office/drawing/2017/decorative" val="1"/>
              </a:ext>
            </a:extLst>
          </p:cNvPr>
          <p:cNvCxnSpPr/>
          <p:nvPr/>
        </p:nvCxnSpPr>
        <p:spPr>
          <a:xfrm flipV="1">
            <a:off x="3379320" y="3171463"/>
            <a:ext cx="729693" cy="209062"/>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D5722647-9428-4D0D-AD4E-E954D05C2628}"/>
              </a:ext>
              <a:ext uri="{C183D7F6-B498-43B3-948B-1728B52AA6E4}">
                <adec:decorative xmlns:adec="http://schemas.microsoft.com/office/drawing/2017/decorative" val="1"/>
              </a:ext>
            </a:extLst>
          </p:cNvPr>
          <p:cNvCxnSpPr/>
          <p:nvPr/>
        </p:nvCxnSpPr>
        <p:spPr>
          <a:xfrm flipH="1">
            <a:off x="4896092" y="1965096"/>
            <a:ext cx="876948" cy="796403"/>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17F4851-614A-4FD6-93A6-B30C5CED0F08}"/>
              </a:ext>
              <a:ext uri="{C183D7F6-B498-43B3-948B-1728B52AA6E4}">
                <adec:decorative xmlns:adec="http://schemas.microsoft.com/office/drawing/2017/decorative" val="1"/>
              </a:ext>
            </a:extLst>
          </p:cNvPr>
          <p:cNvCxnSpPr/>
          <p:nvPr/>
        </p:nvCxnSpPr>
        <p:spPr>
          <a:xfrm flipH="1">
            <a:off x="4896092" y="3275994"/>
            <a:ext cx="957971"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6580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Shot 2016-03-12 at 12.02.33 PM.png" descr="A clinical paper from the journal Resuscitation, published by Elsevier. The article title is &quot;Opportunities for Emergency Medical Services care of sepsis.&quot; The authors and their affiliations are listed: Henry E. Wang (University of Alabama at Birmingham), Matthew D. Weaver (University of Pittsburgh), Nathan I. Shapiro (Beth Israel Deaconess Medical Center), and Donald M. Yealy (University of Pittsburgh).">
            <a:extLst>
              <a:ext uri="{FF2B5EF4-FFF2-40B4-BE49-F238E27FC236}">
                <a16:creationId xmlns:a16="http://schemas.microsoft.com/office/drawing/2014/main" id="{AACC341E-DD41-4DA8-B7DA-983C40F6D64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25233" y="599851"/>
            <a:ext cx="7441803" cy="2457323"/>
          </a:xfrm>
          <a:prstGeom prst="rect">
            <a:avLst/>
          </a:prstGeom>
          <a:ln w="12700">
            <a:miter lim="400000"/>
          </a:ln>
        </p:spPr>
      </p:pic>
      <p:sp>
        <p:nvSpPr>
          <p:cNvPr id="3" name="Title 2">
            <a:extLst>
              <a:ext uri="{FF2B5EF4-FFF2-40B4-BE49-F238E27FC236}">
                <a16:creationId xmlns:a16="http://schemas.microsoft.com/office/drawing/2014/main" id="{17375734-7D64-46B5-ACD2-1982D77D3D87}"/>
              </a:ext>
            </a:extLst>
          </p:cNvPr>
          <p:cNvSpPr>
            <a:spLocks noGrp="1"/>
          </p:cNvSpPr>
          <p:nvPr>
            <p:ph type="title" idx="4294967295"/>
          </p:nvPr>
        </p:nvSpPr>
        <p:spPr>
          <a:xfrm>
            <a:off x="1292890" y="3616161"/>
            <a:ext cx="6906491" cy="1930983"/>
          </a:xfrm>
          <a:prstGeom prst="rect">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accent1">
                    <a:lumMod val="50000"/>
                  </a:schemeClr>
                </a:solidFill>
                <a:effectLst>
                  <a:outerShdw blurRad="38100" dist="38100" dir="2700000" algn="tl">
                    <a:srgbClr val="000000">
                      <a:alpha val="43137"/>
                    </a:srgbClr>
                  </a:outerShdw>
                </a:effectLst>
                <a:uLnTx/>
                <a:uFillTx/>
                <a:latin typeface="+mn-lt"/>
                <a:ea typeface="+mn-ea"/>
                <a:cs typeface="+mn-cs"/>
              </a:rPr>
              <a:t>34% of patients presenting to the ED with a serious infection arrived by 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accent1">
                    <a:lumMod val="50000"/>
                  </a:schemeClr>
                </a:solidFill>
                <a:effectLst>
                  <a:outerShdw blurRad="38100" dist="38100" dir="2700000" algn="tl">
                    <a:srgbClr val="000000">
                      <a:alpha val="43137"/>
                    </a:srgbClr>
                  </a:outerShdw>
                </a:effectLst>
                <a:uLnTx/>
                <a:uFillTx/>
                <a:latin typeface="+mn-lt"/>
                <a:ea typeface="+mn-ea"/>
                <a:cs typeface="+mn-cs"/>
              </a:rPr>
              <a:t>In these patients, the mortality rate was better for EMS patients (8%) than non-EMS patients (2%) </a:t>
            </a:r>
          </a:p>
        </p:txBody>
      </p:sp>
    </p:spTree>
    <p:extLst>
      <p:ext uri="{BB962C8B-B14F-4D97-AF65-F5344CB8AC3E}">
        <p14:creationId xmlns:p14="http://schemas.microsoft.com/office/powerpoint/2010/main" val="1271447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7C320-FE2E-4D94-A8EB-9BF2CA3C0C62}"/>
              </a:ext>
              <a:ext uri="{C183D7F6-B498-43B3-948B-1728B52AA6E4}">
                <adec:decorative xmlns:adec="http://schemas.microsoft.com/office/drawing/2017/decorative" val="1"/>
              </a:ext>
            </a:extLst>
          </p:cNvPr>
          <p:cNvSpPr>
            <a:spLocks noGrp="1"/>
          </p:cNvSpPr>
          <p:nvPr>
            <p:ph sz="quarter" idx="10"/>
          </p:nvPr>
        </p:nvSpPr>
        <p:spPr>
          <a:xfrm>
            <a:off x="2857500" y="1333500"/>
            <a:ext cx="6858000" cy="6019800"/>
          </a:xfrm>
        </p:spPr>
        <p:txBody>
          <a:bodyPr/>
          <a:lstStyle/>
          <a:p>
            <a:pPr marL="285750" indent="-285750">
              <a:buFont typeface="Arial" panose="020B0604020202020204" pitchFamily="34" charset="0"/>
              <a:buChar char="•"/>
            </a:pPr>
            <a:r>
              <a:rPr lang="en-US" b="1" dirty="0">
                <a:solidFill>
                  <a:schemeClr val="bg1"/>
                </a:solidFill>
                <a:effectLst>
                  <a:outerShdw blurRad="38100" dist="38100" dir="2700000" algn="tl">
                    <a:srgbClr val="000000">
                      <a:alpha val="43137"/>
                    </a:srgbClr>
                  </a:outerShdw>
                </a:effectLst>
              </a:rPr>
              <a:t>Prioritize early recognition!</a:t>
            </a:r>
          </a:p>
          <a:p>
            <a:endParaRPr lang="en-US" b="1" dirty="0">
              <a:solidFill>
                <a:schemeClr val="bg1"/>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b="1" dirty="0">
                <a:solidFill>
                  <a:schemeClr val="bg1"/>
                </a:solidFill>
                <a:effectLst>
                  <a:outerShdw blurRad="38100" dist="38100" dir="2700000" algn="tl">
                    <a:srgbClr val="000000">
                      <a:alpha val="43137"/>
                    </a:srgbClr>
                  </a:outerShdw>
                </a:effectLst>
              </a:rPr>
              <a:t>Decrease time to intravenous fluids</a:t>
            </a:r>
          </a:p>
          <a:p>
            <a:pPr marL="285750" indent="-285750">
              <a:buFont typeface="Arial" panose="020B0604020202020204" pitchFamily="34" charset="0"/>
              <a:buChar char="•"/>
            </a:pPr>
            <a:r>
              <a:rPr lang="en-US" b="1" dirty="0">
                <a:solidFill>
                  <a:schemeClr val="bg1"/>
                </a:solidFill>
                <a:effectLst>
                  <a:outerShdw blurRad="38100" dist="38100" dir="2700000" algn="tl">
                    <a:srgbClr val="000000">
                      <a:alpha val="43137"/>
                    </a:srgbClr>
                  </a:outerShdw>
                </a:effectLst>
              </a:rPr>
              <a:t>Decrease time to antibiotics</a:t>
            </a:r>
          </a:p>
          <a:p>
            <a:pPr marL="285750" indent="-285750">
              <a:buFont typeface="Arial" panose="020B0604020202020204" pitchFamily="34" charset="0"/>
              <a:buChar char="•"/>
            </a:pPr>
            <a:r>
              <a:rPr lang="en-US" b="1" dirty="0">
                <a:solidFill>
                  <a:schemeClr val="bg1"/>
                </a:solidFill>
                <a:effectLst>
                  <a:outerShdw blurRad="38100" dist="38100" dir="2700000" algn="tl">
                    <a:srgbClr val="000000">
                      <a:alpha val="43137"/>
                    </a:srgbClr>
                  </a:outerShdw>
                </a:effectLst>
              </a:rPr>
              <a:t>Decrease mortality</a:t>
            </a:r>
          </a:p>
          <a:p>
            <a:endParaRPr lang="en-US" dirty="0"/>
          </a:p>
        </p:txBody>
      </p:sp>
      <p:sp>
        <p:nvSpPr>
          <p:cNvPr id="2" name="Title 1">
            <a:extLst>
              <a:ext uri="{FF2B5EF4-FFF2-40B4-BE49-F238E27FC236}">
                <a16:creationId xmlns:a16="http://schemas.microsoft.com/office/drawing/2014/main" id="{00F7C644-C36C-4380-AB8C-DEE33461B8B0}"/>
              </a:ext>
              <a:ext uri="{C183D7F6-B498-43B3-948B-1728B52AA6E4}">
                <adec:decorative xmlns:adec="http://schemas.microsoft.com/office/drawing/2017/decorative" val="1"/>
              </a:ext>
            </a:extLst>
          </p:cNvPr>
          <p:cNvSpPr>
            <a:spLocks noGrp="1"/>
          </p:cNvSpPr>
          <p:nvPr>
            <p:ph type="title"/>
          </p:nvPr>
        </p:nvSpPr>
        <p:spPr>
          <a:xfrm>
            <a:off x="2895600" y="327749"/>
            <a:ext cx="6553202" cy="525463"/>
          </a:xfrm>
        </p:spPr>
        <p:txBody>
          <a:bodyPr/>
          <a:lstStyle/>
          <a:p>
            <a:r>
              <a:rPr lang="en-US" sz="4400" dirty="0"/>
              <a:t>Special Considerations</a:t>
            </a:r>
          </a:p>
        </p:txBody>
      </p:sp>
      <p:pic>
        <p:nvPicPr>
          <p:cNvPr id="4" name="Picture 3">
            <a:extLst>
              <a:ext uri="{FF2B5EF4-FFF2-40B4-BE49-F238E27FC236}">
                <a16:creationId xmlns:a16="http://schemas.microsoft.com/office/drawing/2014/main" id="{D206938E-C364-44F7-9A9B-674E5348F77D}"/>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391656" y="1102446"/>
            <a:ext cx="2544837" cy="2824307"/>
          </a:xfrm>
          <a:prstGeom prst="rect">
            <a:avLst/>
          </a:prstGeom>
          <a:noFill/>
        </p:spPr>
      </p:pic>
      <p:sp>
        <p:nvSpPr>
          <p:cNvPr id="6" name="TextBox 5">
            <a:extLst>
              <a:ext uri="{FF2B5EF4-FFF2-40B4-BE49-F238E27FC236}">
                <a16:creationId xmlns:a16="http://schemas.microsoft.com/office/drawing/2014/main" id="{2C140F6C-44AF-4D6B-98A1-8BFD48EB4818}"/>
              </a:ext>
              <a:ext uri="{C183D7F6-B498-43B3-948B-1728B52AA6E4}">
                <adec:decorative xmlns:adec="http://schemas.microsoft.com/office/drawing/2017/decorative" val="1"/>
              </a:ext>
            </a:extLst>
          </p:cNvPr>
          <p:cNvSpPr txBox="1"/>
          <p:nvPr/>
        </p:nvSpPr>
        <p:spPr>
          <a:xfrm>
            <a:off x="4133088" y="3395370"/>
            <a:ext cx="3200400" cy="707886"/>
          </a:xfrm>
          <a:prstGeom prst="rect">
            <a:avLst/>
          </a:prstGeom>
          <a:noFill/>
        </p:spPr>
        <p:txBody>
          <a:bodyPr wrap="square" rtlCol="0">
            <a:spAutoFit/>
          </a:bodyPr>
          <a:lstStyle/>
          <a:p>
            <a:r>
              <a:rPr lang="en-US" sz="4000" dirty="0"/>
              <a:t>SEPSIS ALERT</a:t>
            </a:r>
          </a:p>
        </p:txBody>
      </p:sp>
      <p:sp>
        <p:nvSpPr>
          <p:cNvPr id="7" name="TextBox 6">
            <a:extLst>
              <a:ext uri="{FF2B5EF4-FFF2-40B4-BE49-F238E27FC236}">
                <a16:creationId xmlns:a16="http://schemas.microsoft.com/office/drawing/2014/main" id="{DE3D3132-FC63-43E9-B6C5-9633FDAAD8EE}"/>
              </a:ext>
              <a:ext uri="{C183D7F6-B498-43B3-948B-1728B52AA6E4}">
                <adec:decorative xmlns:adec="http://schemas.microsoft.com/office/drawing/2017/decorative" val="1"/>
              </a:ext>
            </a:extLst>
          </p:cNvPr>
          <p:cNvSpPr txBox="1"/>
          <p:nvPr/>
        </p:nvSpPr>
        <p:spPr>
          <a:xfrm>
            <a:off x="3048000" y="4343400"/>
            <a:ext cx="4876800" cy="923330"/>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FFFF00"/>
                </a:solidFill>
                <a:effectLst>
                  <a:outerShdw blurRad="38100" dist="38100" dir="2700000" algn="tl">
                    <a:srgbClr val="000000">
                      <a:alpha val="43137"/>
                    </a:srgbClr>
                  </a:outerShdw>
                </a:effectLst>
              </a:rPr>
              <a:t>Communicate your suspicion early!</a:t>
            </a:r>
          </a:p>
          <a:p>
            <a:pPr marL="285750" indent="-285750">
              <a:buFont typeface="Arial" panose="020B0604020202020204" pitchFamily="34" charset="0"/>
              <a:buChar char="•"/>
            </a:pPr>
            <a:r>
              <a:rPr lang="en-US" b="1" dirty="0">
                <a:solidFill>
                  <a:srgbClr val="FFFF00"/>
                </a:solidFill>
                <a:effectLst>
                  <a:outerShdw blurRad="38100" dist="38100" dir="2700000" algn="tl">
                    <a:srgbClr val="000000">
                      <a:alpha val="43137"/>
                    </a:srgbClr>
                  </a:outerShdw>
                </a:effectLst>
              </a:rPr>
              <a:t>Explicitly communicate abnormal vitals (especially temp) to prepare the receiving</a:t>
            </a:r>
          </a:p>
        </p:txBody>
      </p:sp>
      <p:pic>
        <p:nvPicPr>
          <p:cNvPr id="9" name="Picture 8" descr="3D-rendered ambulance van with its emergency red and blue lights flashing, sitting on a reflective dark surface.">
            <a:extLst>
              <a:ext uri="{FF2B5EF4-FFF2-40B4-BE49-F238E27FC236}">
                <a16:creationId xmlns:a16="http://schemas.microsoft.com/office/drawing/2014/main" id="{1A9FE4B3-6946-1073-B899-77214CA90C7A}"/>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0" y="3509552"/>
            <a:ext cx="2591025" cy="2591025"/>
          </a:xfrm>
          <a:prstGeom prst="rect">
            <a:avLst/>
          </a:prstGeom>
        </p:spPr>
      </p:pic>
    </p:spTree>
    <p:extLst>
      <p:ext uri="{BB962C8B-B14F-4D97-AF65-F5344CB8AC3E}">
        <p14:creationId xmlns:p14="http://schemas.microsoft.com/office/powerpoint/2010/main" val="316982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6">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10" presetClass="emph" presetSubtype="0" fill="hold" nodeType="clickEffect">
                                  <p:stCondLst>
                                    <p:cond delay="0"/>
                                  </p:stCondLst>
                                  <p:childTnLst>
                                    <p:anim calcmode="discrete" valueType="str">
                                      <p:cBhvr override="childStyle">
                                        <p:cTn id="10" dur="2000" fill="hold"/>
                                        <p:tgtEl>
                                          <p:spTgt spid="6">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C100-F1EF-FE03-05E2-1D99B4FBCEDC}"/>
              </a:ext>
            </a:extLst>
          </p:cNvPr>
          <p:cNvSpPr>
            <a:spLocks noGrp="1"/>
          </p:cNvSpPr>
          <p:nvPr>
            <p:ph type="title"/>
          </p:nvPr>
        </p:nvSpPr>
        <p:spPr>
          <a:xfrm>
            <a:off x="3219325" y="260183"/>
            <a:ext cx="6553202" cy="525463"/>
          </a:xfrm>
        </p:spPr>
        <p:txBody>
          <a:bodyPr/>
          <a:lstStyle/>
          <a:p>
            <a:r>
              <a:rPr lang="en-US" sz="2800" dirty="0"/>
              <a:t>Causes of Sepsis </a:t>
            </a:r>
            <a:endParaRPr lang="en-US" dirty="0"/>
          </a:p>
        </p:txBody>
      </p:sp>
      <p:sp>
        <p:nvSpPr>
          <p:cNvPr id="3" name="Content Placeholder 2">
            <a:extLst>
              <a:ext uri="{FF2B5EF4-FFF2-40B4-BE49-F238E27FC236}">
                <a16:creationId xmlns:a16="http://schemas.microsoft.com/office/drawing/2014/main" id="{F2DA514D-0E6A-ECD9-5366-54AA85A0E318}"/>
              </a:ext>
            </a:extLst>
          </p:cNvPr>
          <p:cNvSpPr>
            <a:spLocks noGrp="1"/>
          </p:cNvSpPr>
          <p:nvPr>
            <p:ph sz="quarter" idx="13"/>
          </p:nvPr>
        </p:nvSpPr>
        <p:spPr>
          <a:xfrm>
            <a:off x="3219325" y="1731016"/>
            <a:ext cx="5411888" cy="4758243"/>
          </a:xfrm>
        </p:spPr>
        <p:txBody>
          <a:bodyPr vert="horz" lIns="91440" tIns="45720" rIns="91440" bIns="45720" rtlCol="0" anchor="t">
            <a:normAutofit/>
          </a:bodyPr>
          <a:lstStyle/>
          <a:p>
            <a:pPr marL="285750" indent="-285750">
              <a:buFont typeface="Arial" panose="020B0604020202020204" pitchFamily="34" charset="0"/>
              <a:buChar char="•"/>
            </a:pPr>
            <a:r>
              <a:rPr lang="en-US" sz="2400" dirty="0"/>
              <a:t>Begins with a primary infection.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When an infection is not stopped by the immune system or pharmaceuticals, sepsis can occur.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Onset typically due to bacterial infections, but can also be from influenza, viral and fungal infections. </a:t>
            </a:r>
            <a:endParaRPr lang="en-US" sz="2400" dirty="0">
              <a:cs typeface="Calibri"/>
            </a:endParaRPr>
          </a:p>
          <a:p>
            <a:endParaRPr lang="en-US" dirty="0"/>
          </a:p>
        </p:txBody>
      </p:sp>
    </p:spTree>
    <p:extLst>
      <p:ext uri="{BB962C8B-B14F-4D97-AF65-F5344CB8AC3E}">
        <p14:creationId xmlns:p14="http://schemas.microsoft.com/office/powerpoint/2010/main" val="4048432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37F0F-61A0-2525-5EB5-173D35655804}"/>
              </a:ext>
            </a:extLst>
          </p:cNvPr>
          <p:cNvSpPr>
            <a:spLocks noGrp="1"/>
          </p:cNvSpPr>
          <p:nvPr>
            <p:ph type="title"/>
          </p:nvPr>
        </p:nvSpPr>
        <p:spPr>
          <a:xfrm>
            <a:off x="2979868" y="237474"/>
            <a:ext cx="7345235" cy="525463"/>
          </a:xfrm>
        </p:spPr>
        <p:txBody>
          <a:bodyPr/>
          <a:lstStyle/>
          <a:p>
            <a:r>
              <a:rPr lang="en-US" sz="2800" dirty="0"/>
              <a:t>Where do the infections start? </a:t>
            </a:r>
            <a:endParaRPr lang="en-US" dirty="0"/>
          </a:p>
        </p:txBody>
      </p:sp>
      <p:sp>
        <p:nvSpPr>
          <p:cNvPr id="3" name="Content Placeholder 2">
            <a:extLst>
              <a:ext uri="{FF2B5EF4-FFF2-40B4-BE49-F238E27FC236}">
                <a16:creationId xmlns:a16="http://schemas.microsoft.com/office/drawing/2014/main" id="{399C7C44-9ED3-E967-BDED-4F516EEF9CC7}"/>
              </a:ext>
            </a:extLst>
          </p:cNvPr>
          <p:cNvSpPr>
            <a:spLocks noGrp="1"/>
          </p:cNvSpPr>
          <p:nvPr>
            <p:ph sz="quarter" idx="13"/>
          </p:nvPr>
        </p:nvSpPr>
        <p:spPr>
          <a:xfrm>
            <a:off x="3445136" y="1049878"/>
            <a:ext cx="4743450" cy="4758243"/>
          </a:xfrm>
        </p:spPr>
        <p:txBody>
          <a:bodyPr/>
          <a:lstStyle/>
          <a:p>
            <a:r>
              <a:rPr lang="en-US" sz="2400" dirty="0"/>
              <a:t>Mode of infection commonly occurs in:</a:t>
            </a:r>
          </a:p>
          <a:p>
            <a:endParaRPr lang="en-US" sz="2400" dirty="0"/>
          </a:p>
          <a:p>
            <a:pPr marL="285750" indent="-285750">
              <a:buFont typeface="Arial" panose="020B0604020202020204" pitchFamily="34" charset="0"/>
              <a:buChar char="•"/>
            </a:pPr>
            <a:r>
              <a:rPr lang="en-US" sz="2400" dirty="0"/>
              <a:t>Lungs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Urinary tract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Skin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GI tract</a:t>
            </a:r>
          </a:p>
          <a:p>
            <a:endParaRPr lang="en-US" dirty="0"/>
          </a:p>
        </p:txBody>
      </p:sp>
      <p:pic>
        <p:nvPicPr>
          <p:cNvPr id="4" name="Picture 3" descr="A digital anatomical diagram highlighting the two lungs in bright orange/red against a darker, transparent blue outline of the upper human chest and skeletal structure. The branching bronchi and vascular structures within the lungs are visible.">
            <a:extLst>
              <a:ext uri="{FF2B5EF4-FFF2-40B4-BE49-F238E27FC236}">
                <a16:creationId xmlns:a16="http://schemas.microsoft.com/office/drawing/2014/main" id="{5524C160-74C5-EA52-1132-E68A67C0F63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130655" y="1538135"/>
            <a:ext cx="2168450" cy="1624244"/>
          </a:xfrm>
          <a:prstGeom prst="rect">
            <a:avLst/>
          </a:prstGeom>
        </p:spPr>
      </p:pic>
      <p:pic>
        <p:nvPicPr>
          <p:cNvPr id="5" name="Picture 4" descr="A 3D-rendered anatomical illustration of the female urinary system against a dark blue background. The bean-shaped kidneys, the tubes of the ureters, and the bladder are highlighted in bright orange, emphasizing their structure and connection within the body.">
            <a:extLst>
              <a:ext uri="{FF2B5EF4-FFF2-40B4-BE49-F238E27FC236}">
                <a16:creationId xmlns:a16="http://schemas.microsoft.com/office/drawing/2014/main" id="{53CE0C49-775A-9008-7797-E493955638EE}"/>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993524" y="3305849"/>
            <a:ext cx="2442712" cy="1517053"/>
          </a:xfrm>
          <a:prstGeom prst="rect">
            <a:avLst/>
          </a:prstGeom>
        </p:spPr>
      </p:pic>
      <p:pic>
        <p:nvPicPr>
          <p:cNvPr id="6" name="Picture 5" descr="A 3D-rendered anatomical diagram of the upper digestive tract. The stomach, small intestine, and large intestine are illuminated in red, showing their position within the body cavity, which is outlined in translucent blue.">
            <a:extLst>
              <a:ext uri="{FF2B5EF4-FFF2-40B4-BE49-F238E27FC236}">
                <a16:creationId xmlns:a16="http://schemas.microsoft.com/office/drawing/2014/main" id="{80183A52-0159-0447-30BF-E39387E88C0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020136" y="5103472"/>
            <a:ext cx="2528422" cy="1517053"/>
          </a:xfrm>
          <a:prstGeom prst="rect">
            <a:avLst/>
          </a:prstGeom>
        </p:spPr>
      </p:pic>
    </p:spTree>
    <p:extLst>
      <p:ext uri="{BB962C8B-B14F-4D97-AF65-F5344CB8AC3E}">
        <p14:creationId xmlns:p14="http://schemas.microsoft.com/office/powerpoint/2010/main" val="2435000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91A3C45-BFEF-A915-7449-4DDE3796373A}"/>
              </a:ext>
              <a:ext uri="{C183D7F6-B498-43B3-948B-1728B52AA6E4}">
                <adec:decorative xmlns:adec="http://schemas.microsoft.com/office/drawing/2017/decorative" val="1"/>
              </a:ext>
            </a:extLst>
          </p:cNvPr>
          <p:cNvSpPr>
            <a:spLocks noGrp="1"/>
          </p:cNvSpPr>
          <p:nvPr>
            <p:ph type="body" idx="1"/>
          </p:nvPr>
        </p:nvSpPr>
        <p:spPr>
          <a:xfrm>
            <a:off x="3160029" y="1333584"/>
            <a:ext cx="4490451" cy="525463"/>
          </a:xfrm>
        </p:spPr>
        <p:txBody>
          <a:bodyPr/>
          <a:lstStyle/>
          <a:p>
            <a:r>
              <a:rPr lang="en-US" sz="2800" dirty="0">
                <a:solidFill>
                  <a:schemeClr val="accent6">
                    <a:lumMod val="40000"/>
                    <a:lumOff val="60000"/>
                  </a:schemeClr>
                </a:solidFill>
              </a:rPr>
              <a:t>Single-celled bacteria</a:t>
            </a:r>
          </a:p>
        </p:txBody>
      </p:sp>
      <p:sp>
        <p:nvSpPr>
          <p:cNvPr id="7" name="Content Placeholder 6">
            <a:extLst>
              <a:ext uri="{FF2B5EF4-FFF2-40B4-BE49-F238E27FC236}">
                <a16:creationId xmlns:a16="http://schemas.microsoft.com/office/drawing/2014/main" id="{78E92D5C-4FDE-BBC2-58D2-E7C0DC0175A0}"/>
              </a:ext>
              <a:ext uri="{C183D7F6-B498-43B3-948B-1728B52AA6E4}">
                <adec:decorative xmlns:adec="http://schemas.microsoft.com/office/drawing/2017/decorative" val="1"/>
              </a:ext>
            </a:extLst>
          </p:cNvPr>
          <p:cNvSpPr>
            <a:spLocks noGrp="1"/>
          </p:cNvSpPr>
          <p:nvPr>
            <p:ph sz="half" idx="2"/>
          </p:nvPr>
        </p:nvSpPr>
        <p:spPr>
          <a:xfrm>
            <a:off x="2924831" y="2279934"/>
            <a:ext cx="2731625" cy="4581098"/>
          </a:xfrm>
        </p:spPr>
        <p:txBody>
          <a:bodyPr vert="horz" lIns="91440" tIns="45720" rIns="91440" bIns="45720" rtlCol="0" anchor="t">
            <a:normAutofit/>
          </a:bodyPr>
          <a:lstStyle/>
          <a:p>
            <a:pPr marL="342900" indent="-342900">
              <a:spcBef>
                <a:spcPts val="1000"/>
              </a:spcBef>
              <a:buFont typeface="Arial"/>
              <a:buChar char="•"/>
            </a:pPr>
            <a:r>
              <a:rPr lang="en-US" sz="2000" dirty="0"/>
              <a:t>Escherichia coli</a:t>
            </a:r>
            <a:endParaRPr lang="en-US" dirty="0">
              <a:cs typeface="Calibri"/>
            </a:endParaRPr>
          </a:p>
          <a:p>
            <a:pPr marL="342900" indent="-342900">
              <a:spcBef>
                <a:spcPts val="1000"/>
              </a:spcBef>
              <a:buFont typeface="Arial"/>
              <a:buChar char="•"/>
            </a:pPr>
            <a:r>
              <a:rPr lang="en-US" sz="2000" dirty="0"/>
              <a:t>Salmonella enterica</a:t>
            </a:r>
            <a:endParaRPr lang="en-US" sz="2000" dirty="0">
              <a:cs typeface="Calibri"/>
            </a:endParaRPr>
          </a:p>
          <a:p>
            <a:pPr marL="342900" indent="-342900">
              <a:spcBef>
                <a:spcPts val="1000"/>
              </a:spcBef>
              <a:buFont typeface="Arial"/>
              <a:buChar char="•"/>
            </a:pPr>
            <a:r>
              <a:rPr lang="en-US" sz="2000" dirty="0"/>
              <a:t>Shigella </a:t>
            </a:r>
            <a:r>
              <a:rPr lang="en-US" sz="2000" dirty="0" err="1"/>
              <a:t>dysenteriae</a:t>
            </a:r>
            <a:endParaRPr lang="en-US" sz="2000" dirty="0" err="1">
              <a:cs typeface="Calibri"/>
            </a:endParaRPr>
          </a:p>
          <a:p>
            <a:pPr marL="342900" indent="-342900">
              <a:spcBef>
                <a:spcPts val="1000"/>
              </a:spcBef>
              <a:buFont typeface="Arial"/>
              <a:buChar char="•"/>
            </a:pPr>
            <a:r>
              <a:rPr lang="en-US" sz="2000" dirty="0"/>
              <a:t>Pseudomonas aeruginosa</a:t>
            </a:r>
            <a:endParaRPr lang="en-US" sz="2000" dirty="0">
              <a:cs typeface="Calibri"/>
            </a:endParaRPr>
          </a:p>
          <a:p>
            <a:endParaRPr lang="en-US" dirty="0"/>
          </a:p>
        </p:txBody>
      </p:sp>
      <p:sp>
        <p:nvSpPr>
          <p:cNvPr id="9" name="Content Placeholder 8">
            <a:extLst>
              <a:ext uri="{FF2B5EF4-FFF2-40B4-BE49-F238E27FC236}">
                <a16:creationId xmlns:a16="http://schemas.microsoft.com/office/drawing/2014/main" id="{F6702575-F8D9-183C-3B8B-F3AEACEFC00F}"/>
              </a:ext>
              <a:ext uri="{C183D7F6-B498-43B3-948B-1728B52AA6E4}">
                <adec:decorative xmlns:adec="http://schemas.microsoft.com/office/drawing/2017/decorative" val="1"/>
              </a:ext>
            </a:extLst>
          </p:cNvPr>
          <p:cNvSpPr>
            <a:spLocks noGrp="1"/>
          </p:cNvSpPr>
          <p:nvPr>
            <p:ph sz="quarter" idx="4"/>
          </p:nvPr>
        </p:nvSpPr>
        <p:spPr>
          <a:xfrm>
            <a:off x="5788224" y="2244005"/>
            <a:ext cx="3206187" cy="4465636"/>
          </a:xfrm>
        </p:spPr>
        <p:txBody>
          <a:bodyPr vert="horz" lIns="91440" tIns="45720" rIns="91440" bIns="45720" rtlCol="0" anchor="t">
            <a:normAutofit/>
          </a:bodyPr>
          <a:lstStyle/>
          <a:p>
            <a:pPr marL="342900" indent="-342900">
              <a:buFont typeface="Arial"/>
              <a:buChar char="•"/>
            </a:pPr>
            <a:r>
              <a:rPr lang="en-US" sz="2000" dirty="0"/>
              <a:t>Neisseria meningitides</a:t>
            </a:r>
            <a:endParaRPr lang="en-US" dirty="0"/>
          </a:p>
          <a:p>
            <a:pPr marL="342900" indent="-342900">
              <a:buFont typeface="Arial"/>
              <a:buChar char="•"/>
            </a:pPr>
            <a:r>
              <a:rPr lang="en-US" sz="2000" dirty="0"/>
              <a:t>Klebsiella and Streptococcus pneumonia</a:t>
            </a:r>
            <a:endParaRPr lang="en-US" sz="2000" dirty="0">
              <a:cs typeface="Calibri"/>
            </a:endParaRPr>
          </a:p>
          <a:p>
            <a:pPr marL="342900" indent="-342900">
              <a:buFont typeface="Arial"/>
              <a:buChar char="•"/>
            </a:pPr>
            <a:r>
              <a:rPr lang="en-US" sz="2000" dirty="0"/>
              <a:t> Staphylococcus aureus</a:t>
            </a:r>
            <a:endParaRPr lang="en-US" sz="2000" dirty="0">
              <a:cs typeface="Calibri"/>
            </a:endParaRPr>
          </a:p>
          <a:p>
            <a:endParaRPr lang="en-US" dirty="0"/>
          </a:p>
        </p:txBody>
      </p:sp>
      <p:sp>
        <p:nvSpPr>
          <p:cNvPr id="2" name="Title 1">
            <a:extLst>
              <a:ext uri="{FF2B5EF4-FFF2-40B4-BE49-F238E27FC236}">
                <a16:creationId xmlns:a16="http://schemas.microsoft.com/office/drawing/2014/main" id="{BE9F578B-6461-08E6-78E2-2DCB84EDA809}"/>
              </a:ext>
              <a:ext uri="{C183D7F6-B498-43B3-948B-1728B52AA6E4}">
                <adec:decorative xmlns:adec="http://schemas.microsoft.com/office/drawing/2017/decorative" val="1"/>
              </a:ext>
            </a:extLst>
          </p:cNvPr>
          <p:cNvSpPr>
            <a:spLocks noGrp="1"/>
          </p:cNvSpPr>
          <p:nvPr>
            <p:ph type="title"/>
          </p:nvPr>
        </p:nvSpPr>
        <p:spPr>
          <a:xfrm>
            <a:off x="3162298" y="387947"/>
            <a:ext cx="6553202" cy="525463"/>
          </a:xfrm>
        </p:spPr>
        <p:txBody>
          <a:bodyPr/>
          <a:lstStyle/>
          <a:p>
            <a:r>
              <a:rPr lang="en-US" dirty="0"/>
              <a:t>Common Bacteria</a:t>
            </a:r>
            <a:endParaRPr lang="en-US"/>
          </a:p>
        </p:txBody>
      </p:sp>
      <p:pic>
        <p:nvPicPr>
          <p:cNvPr id="3" name="Picture 2" descr="A micrographic illustration of three distinct bacterial morphologies: clusters of bright blue spherical bacteria (cocci), large green rod-shaped bacteria (bacilli), and long, winding red spiral bacteria (spirilla), all resting on a brown surface.">
            <a:extLst>
              <a:ext uri="{FF2B5EF4-FFF2-40B4-BE49-F238E27FC236}">
                <a16:creationId xmlns:a16="http://schemas.microsoft.com/office/drawing/2014/main" id="{C7A2BCA5-CDAC-92C2-5D8D-24E479658DC1}"/>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658062" y="4281544"/>
            <a:ext cx="3611394" cy="2280621"/>
          </a:xfrm>
          <a:prstGeom prst="rect">
            <a:avLst/>
          </a:prstGeom>
        </p:spPr>
      </p:pic>
    </p:spTree>
    <p:extLst>
      <p:ext uri="{BB962C8B-B14F-4D97-AF65-F5344CB8AC3E}">
        <p14:creationId xmlns:p14="http://schemas.microsoft.com/office/powerpoint/2010/main" val="65405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B94860-E754-B02B-3DD9-37056E05941F}"/>
              </a:ext>
            </a:extLst>
          </p:cNvPr>
          <p:cNvSpPr>
            <a:spLocks noGrp="1"/>
          </p:cNvSpPr>
          <p:nvPr>
            <p:ph type="title"/>
          </p:nvPr>
        </p:nvSpPr>
        <p:spPr>
          <a:xfrm>
            <a:off x="3139589" y="410656"/>
            <a:ext cx="6553202" cy="525463"/>
          </a:xfrm>
        </p:spPr>
        <p:txBody>
          <a:bodyPr/>
          <a:lstStyle/>
          <a:p>
            <a:r>
              <a:rPr lang="en-US" dirty="0"/>
              <a:t>Common Viruses</a:t>
            </a:r>
          </a:p>
        </p:txBody>
      </p:sp>
      <p:sp>
        <p:nvSpPr>
          <p:cNvPr id="8" name="Content Placeholder 7">
            <a:extLst>
              <a:ext uri="{FF2B5EF4-FFF2-40B4-BE49-F238E27FC236}">
                <a16:creationId xmlns:a16="http://schemas.microsoft.com/office/drawing/2014/main" id="{6110D4B4-12B5-119F-2867-1D6241591D07}"/>
              </a:ext>
            </a:extLst>
          </p:cNvPr>
          <p:cNvSpPr>
            <a:spLocks noGrp="1"/>
          </p:cNvSpPr>
          <p:nvPr>
            <p:ph sz="quarter" idx="13"/>
          </p:nvPr>
        </p:nvSpPr>
        <p:spPr>
          <a:xfrm>
            <a:off x="3075642" y="1636122"/>
            <a:ext cx="6000750" cy="6096000"/>
          </a:xfrm>
        </p:spPr>
        <p:txBody>
          <a:bodyPr vert="horz" lIns="91440" tIns="45720" rIns="91440" bIns="45720" rtlCol="0" anchor="t">
            <a:normAutofit/>
          </a:bodyPr>
          <a:lstStyle/>
          <a:p>
            <a:r>
              <a:rPr lang="en-US" sz="2400" b="1" dirty="0">
                <a:solidFill>
                  <a:schemeClr val="bg2">
                    <a:lumMod val="40000"/>
                    <a:lumOff val="60000"/>
                  </a:schemeClr>
                </a:solidFill>
              </a:rPr>
              <a:t>Respiratory Viruses: </a:t>
            </a:r>
            <a:endParaRPr lang="en-US" sz="2400" b="1" dirty="0"/>
          </a:p>
          <a:p>
            <a:r>
              <a:rPr lang="en-US" sz="2400" dirty="0"/>
              <a:t>Epstein–Barr virus, influenza and measles</a:t>
            </a:r>
          </a:p>
          <a:p>
            <a:endParaRPr lang="en-US" sz="2400" dirty="0"/>
          </a:p>
          <a:p>
            <a:r>
              <a:rPr lang="en-US" sz="2400" b="1" dirty="0">
                <a:solidFill>
                  <a:srgbClr val="92D050"/>
                </a:solidFill>
              </a:rPr>
              <a:t>GI Viruses: </a:t>
            </a:r>
            <a:endParaRPr lang="en-US" sz="2400" b="1" dirty="0">
              <a:solidFill>
                <a:srgbClr val="92D050"/>
              </a:solidFill>
              <a:cs typeface="Calibri"/>
            </a:endParaRPr>
          </a:p>
          <a:p>
            <a:r>
              <a:rPr lang="en-US" sz="2400" dirty="0"/>
              <a:t>Rotaviruses, poliomyelitis, hepatitis A, E and sometimes B</a:t>
            </a:r>
          </a:p>
          <a:p>
            <a:endParaRPr lang="en-US" sz="2400" dirty="0"/>
          </a:p>
          <a:p>
            <a:r>
              <a:rPr lang="en-US" sz="2400" b="1" dirty="0">
                <a:solidFill>
                  <a:srgbClr val="F7CB7E"/>
                </a:solidFill>
              </a:rPr>
              <a:t>Skin Viruses</a:t>
            </a:r>
            <a:r>
              <a:rPr lang="en-US" sz="2400" dirty="0">
                <a:solidFill>
                  <a:srgbClr val="F7CB7E"/>
                </a:solidFill>
              </a:rPr>
              <a:t>: </a:t>
            </a:r>
            <a:endParaRPr lang="en-US" sz="2400" dirty="0">
              <a:solidFill>
                <a:srgbClr val="F7CB7E"/>
              </a:solidFill>
              <a:cs typeface="Calibri"/>
            </a:endParaRPr>
          </a:p>
          <a:p>
            <a:r>
              <a:rPr lang="en-US" sz="2400" dirty="0"/>
              <a:t>Rabies, arboviruses in mosquito or tick bites, hepatitis B and C, smallpox, chicken pox, herpes simplex virus (HSV)</a:t>
            </a:r>
          </a:p>
          <a:p>
            <a:endParaRPr lang="en-US" dirty="0"/>
          </a:p>
        </p:txBody>
      </p:sp>
    </p:spTree>
    <p:extLst>
      <p:ext uri="{BB962C8B-B14F-4D97-AF65-F5344CB8AC3E}">
        <p14:creationId xmlns:p14="http://schemas.microsoft.com/office/powerpoint/2010/main" val="1312667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B244-D0CE-140C-F95F-A2E3B1A405B3}"/>
              </a:ext>
            </a:extLst>
          </p:cNvPr>
          <p:cNvSpPr>
            <a:spLocks noGrp="1"/>
          </p:cNvSpPr>
          <p:nvPr>
            <p:ph type="title"/>
          </p:nvPr>
        </p:nvSpPr>
        <p:spPr>
          <a:xfrm>
            <a:off x="3200146" y="297113"/>
            <a:ext cx="6553202" cy="525463"/>
          </a:xfrm>
        </p:spPr>
        <p:txBody>
          <a:bodyPr/>
          <a:lstStyle/>
          <a:p>
            <a:r>
              <a:rPr lang="en-US" dirty="0"/>
              <a:t>Common Fungi</a:t>
            </a:r>
          </a:p>
        </p:txBody>
      </p:sp>
      <p:sp>
        <p:nvSpPr>
          <p:cNvPr id="3" name="Content Placeholder 2">
            <a:extLst>
              <a:ext uri="{FF2B5EF4-FFF2-40B4-BE49-F238E27FC236}">
                <a16:creationId xmlns:a16="http://schemas.microsoft.com/office/drawing/2014/main" id="{72B52125-006C-EA3F-CC61-5C75DE617058}"/>
              </a:ext>
            </a:extLst>
          </p:cNvPr>
          <p:cNvSpPr>
            <a:spLocks noGrp="1"/>
          </p:cNvSpPr>
          <p:nvPr>
            <p:ph sz="quarter" idx="13"/>
          </p:nvPr>
        </p:nvSpPr>
        <p:spPr>
          <a:xfrm>
            <a:off x="3041780" y="1511559"/>
            <a:ext cx="6000750" cy="6096000"/>
          </a:xfrm>
        </p:spPr>
        <p:txBody>
          <a:bodyPr vert="horz" lIns="91440" tIns="45720" rIns="91440" bIns="45720" rtlCol="0" anchor="t">
            <a:normAutofit/>
          </a:bodyPr>
          <a:lstStyle/>
          <a:p>
            <a:r>
              <a:rPr lang="en-US" sz="2400" dirty="0"/>
              <a:t>Aspergillus affects people with lung disease. </a:t>
            </a:r>
          </a:p>
          <a:p>
            <a:endParaRPr lang="en-US" sz="2400" dirty="0"/>
          </a:p>
          <a:p>
            <a:r>
              <a:rPr lang="en-US" sz="2400" dirty="0"/>
              <a:t>Candida, causes thrush when it enters the blood stream.</a:t>
            </a:r>
            <a:endParaRPr lang="en-US" sz="2400" dirty="0">
              <a:cs typeface="Calibri"/>
            </a:endParaRPr>
          </a:p>
          <a:p>
            <a:endParaRPr lang="en-US" sz="2400" dirty="0"/>
          </a:p>
          <a:p>
            <a:r>
              <a:rPr lang="en-US" sz="2400" dirty="0"/>
              <a:t>Histoplasma, causes illness when spores enter the lungs. </a:t>
            </a:r>
          </a:p>
          <a:p>
            <a:endParaRPr lang="en-US" sz="2400" dirty="0"/>
          </a:p>
          <a:p>
            <a:r>
              <a:rPr lang="en-US" sz="2400" dirty="0"/>
              <a:t>Pneumocystis jirovecii, effects people who have impaired immune systems, particularly HIV/AIDS or using corticosteroids.</a:t>
            </a:r>
            <a:br>
              <a:rPr lang="en-US" sz="2400" dirty="0"/>
            </a:br>
            <a:endParaRPr lang="en-US" sz="2400" dirty="0"/>
          </a:p>
          <a:p>
            <a:endParaRPr lang="en-US" dirty="0"/>
          </a:p>
        </p:txBody>
      </p:sp>
    </p:spTree>
    <p:extLst>
      <p:ext uri="{BB962C8B-B14F-4D97-AF65-F5344CB8AC3E}">
        <p14:creationId xmlns:p14="http://schemas.microsoft.com/office/powerpoint/2010/main" val="2293061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CC6E-F6F2-8D77-3B8C-1C37EA7C1AF5}"/>
              </a:ext>
              <a:ext uri="{C183D7F6-B498-43B3-948B-1728B52AA6E4}">
                <adec:decorative xmlns:adec="http://schemas.microsoft.com/office/drawing/2017/decorative" val="1"/>
              </a:ext>
            </a:extLst>
          </p:cNvPr>
          <p:cNvSpPr>
            <a:spLocks noGrp="1"/>
          </p:cNvSpPr>
          <p:nvPr>
            <p:ph type="title"/>
          </p:nvPr>
        </p:nvSpPr>
        <p:spPr>
          <a:xfrm>
            <a:off x="3367088" y="261286"/>
            <a:ext cx="6553202" cy="525463"/>
          </a:xfrm>
        </p:spPr>
        <p:txBody>
          <a:bodyPr/>
          <a:lstStyle/>
          <a:p>
            <a:r>
              <a:rPr lang="en-US" sz="2800"/>
              <a:t>Epidemiology</a:t>
            </a:r>
          </a:p>
        </p:txBody>
      </p:sp>
      <p:sp>
        <p:nvSpPr>
          <p:cNvPr id="3" name="Content Placeholder 2">
            <a:extLst>
              <a:ext uri="{FF2B5EF4-FFF2-40B4-BE49-F238E27FC236}">
                <a16:creationId xmlns:a16="http://schemas.microsoft.com/office/drawing/2014/main" id="{AABD42A7-705B-A126-6F97-1393E1AD5432}"/>
              </a:ext>
              <a:ext uri="{C183D7F6-B498-43B3-948B-1728B52AA6E4}">
                <adec:decorative xmlns:adec="http://schemas.microsoft.com/office/drawing/2017/decorative" val="1"/>
              </a:ext>
            </a:extLst>
          </p:cNvPr>
          <p:cNvSpPr>
            <a:spLocks noGrp="1"/>
          </p:cNvSpPr>
          <p:nvPr>
            <p:ph sz="quarter" idx="13"/>
          </p:nvPr>
        </p:nvSpPr>
        <p:spPr>
          <a:xfrm>
            <a:off x="3184264" y="1049882"/>
            <a:ext cx="5445386" cy="4758243"/>
          </a:xfrm>
        </p:spPr>
        <p:txBody>
          <a:bodyPr/>
          <a:lstStyle/>
          <a:p>
            <a:pPr marL="285750" indent="-285750">
              <a:buFont typeface="Arial" panose="020B0604020202020204" pitchFamily="34" charset="0"/>
              <a:buChar char="•"/>
            </a:pPr>
            <a:r>
              <a:rPr lang="en-US" sz="2000" dirty="0"/>
              <a:t>49 million cases and 11 million deaths in 2017 (20% of all annual global deaths)</a:t>
            </a:r>
          </a:p>
          <a:p>
            <a:pPr marL="285750" indent="-285750">
              <a:buFont typeface="Arial" panose="020B0604020202020204" pitchFamily="34" charset="0"/>
              <a:buChar char="•"/>
            </a:pPr>
            <a:r>
              <a:rPr lang="en-US" sz="2000" dirty="0"/>
              <a:t>Hospital mortality=27%  ICU mortality=42%</a:t>
            </a:r>
          </a:p>
          <a:p>
            <a:pPr marL="285750" indent="-285750">
              <a:buFont typeface="Arial" panose="020B0604020202020204" pitchFamily="34" charset="0"/>
              <a:buChar char="•"/>
            </a:pPr>
            <a:r>
              <a:rPr lang="en-US" sz="2000" dirty="0"/>
              <a:t>Low-middle sociodemographic indices make up approximately 85% of sepsis related deaths.</a:t>
            </a:r>
          </a:p>
          <a:p>
            <a:pPr marL="285750" indent="-285750">
              <a:buFont typeface="Arial" panose="020B0604020202020204" pitchFamily="34" charset="0"/>
              <a:buChar char="•"/>
            </a:pPr>
            <a:r>
              <a:rPr lang="en-US" sz="2000" dirty="0"/>
              <a:t>Avg. hospital-wide cost $32k per patient</a:t>
            </a:r>
          </a:p>
          <a:p>
            <a:pPr marL="285750" indent="-285750">
              <a:buFont typeface="Arial" panose="020B0604020202020204" pitchFamily="34" charset="0"/>
              <a:buChar char="•"/>
            </a:pPr>
            <a:r>
              <a:rPr lang="en-US" sz="2000" dirty="0"/>
              <a:t>Hospitalization of sepsis patient consumes more than $27 billion/yr.</a:t>
            </a:r>
          </a:p>
          <a:p>
            <a:pPr marL="285750" indent="-285750">
              <a:buFont typeface="Arial" panose="020B0604020202020204" pitchFamily="34" charset="0"/>
              <a:buChar char="•"/>
            </a:pPr>
            <a:r>
              <a:rPr lang="en-US" sz="2000" dirty="0"/>
              <a:t>Readmissions cost $2 billion/yr.</a:t>
            </a:r>
          </a:p>
          <a:p>
            <a:endParaRPr lang="en-US" dirty="0"/>
          </a:p>
        </p:txBody>
      </p:sp>
      <p:sp>
        <p:nvSpPr>
          <p:cNvPr id="4" name="TextBox 3">
            <a:extLst>
              <a:ext uri="{FF2B5EF4-FFF2-40B4-BE49-F238E27FC236}">
                <a16:creationId xmlns:a16="http://schemas.microsoft.com/office/drawing/2014/main" id="{EE6B0F3B-183A-72C7-9114-84BD06AC4B84}"/>
              </a:ext>
              <a:ext uri="{C183D7F6-B498-43B3-948B-1728B52AA6E4}">
                <adec:decorative xmlns:adec="http://schemas.microsoft.com/office/drawing/2017/decorative" val="1"/>
              </a:ext>
            </a:extLst>
          </p:cNvPr>
          <p:cNvSpPr txBox="1"/>
          <p:nvPr/>
        </p:nvSpPr>
        <p:spPr>
          <a:xfrm>
            <a:off x="2947595" y="6304523"/>
            <a:ext cx="6196405" cy="400110"/>
          </a:xfrm>
          <a:prstGeom prst="rect">
            <a:avLst/>
          </a:prstGeom>
          <a:noFill/>
        </p:spPr>
        <p:txBody>
          <a:bodyPr wrap="square" rtlCol="0">
            <a:spAutoFit/>
          </a:bodyPr>
          <a:lstStyle/>
          <a:p>
            <a:pPr marL="228600" indent="-228600">
              <a:buAutoNum type="arabicPeriod"/>
            </a:pPr>
            <a:r>
              <a:rPr lang="en-US" sz="1000" dirty="0">
                <a:solidFill>
                  <a:schemeClr val="bg1"/>
                </a:solidFill>
                <a:latin typeface="Arial" panose="020B0604020202020204" pitchFamily="34" charset="0"/>
                <a:cs typeface="Arial" panose="020B0604020202020204" pitchFamily="34" charset="0"/>
              </a:rPr>
              <a:t>“</a:t>
            </a:r>
            <a:r>
              <a:rPr lang="en-US" sz="1000" i="0" dirty="0">
                <a:solidFill>
                  <a:schemeClr val="bg1"/>
                </a:solidFill>
                <a:effectLst/>
                <a:latin typeface="Arial" panose="020B0604020202020204" pitchFamily="34" charset="0"/>
                <a:cs typeface="Arial" panose="020B0604020202020204" pitchFamily="34" charset="0"/>
              </a:rPr>
              <a:t>Global report on the epidemiology and burden of sepsis”, World Health Organization, 2020</a:t>
            </a:r>
          </a:p>
          <a:p>
            <a:pPr marL="228600" indent="-228600">
              <a:buAutoNum type="arabicPeriod"/>
            </a:pPr>
            <a:r>
              <a:rPr lang="en-US" sz="1000" dirty="0">
                <a:solidFill>
                  <a:schemeClr val="bg1"/>
                </a:solidFill>
                <a:latin typeface="Arial" panose="020B0604020202020204" pitchFamily="34" charset="0"/>
                <a:cs typeface="Arial" panose="020B0604020202020204" pitchFamily="34" charset="0"/>
              </a:rPr>
              <a:t>Sepsis Alliance, “Sepsis Fact Sheet”, </a:t>
            </a:r>
            <a:r>
              <a:rPr lang="en-US" sz="10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www.sepsis.org</a:t>
            </a:r>
            <a:r>
              <a:rPr lang="en-US" sz="1000" dirty="0">
                <a:solidFill>
                  <a:schemeClr val="bg1"/>
                </a:solidFill>
                <a:latin typeface="Arial" panose="020B0604020202020204" pitchFamily="34" charset="0"/>
                <a:cs typeface="Arial" panose="020B0604020202020204" pitchFamily="34" charset="0"/>
              </a:rPr>
              <a:t>, 2019</a:t>
            </a:r>
            <a:endParaRPr lang="en-US" sz="1000" i="0" dirty="0">
              <a:solidFill>
                <a:schemeClr val="bg1"/>
              </a:solidFill>
              <a:effectLst/>
              <a:latin typeface="Arial" panose="020B0604020202020204" pitchFamily="34" charset="0"/>
              <a:cs typeface="Arial" panose="020B0604020202020204" pitchFamily="34" charset="0"/>
            </a:endParaRPr>
          </a:p>
        </p:txBody>
      </p:sp>
      <p:pic>
        <p:nvPicPr>
          <p:cNvPr id="6" name="Picture 5" descr="A horizontal arrangement of four transparent glass jars. The first jar contains a small amount of silver coins, and each subsequent jar contains an increasingly larger amount, demonstrating a progression from nearly empty to almost full.">
            <a:extLst>
              <a:ext uri="{FF2B5EF4-FFF2-40B4-BE49-F238E27FC236}">
                <a16:creationId xmlns:a16="http://schemas.microsoft.com/office/drawing/2014/main" id="{52403BAD-7915-7796-DAC8-4A88B41BEDE8}"/>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3354"/>
          <a:stretch/>
        </p:blipFill>
        <p:spPr>
          <a:xfrm>
            <a:off x="4203001" y="4506686"/>
            <a:ext cx="3685592" cy="1391815"/>
          </a:xfrm>
          <a:prstGeom prst="rect">
            <a:avLst/>
          </a:prstGeom>
        </p:spPr>
      </p:pic>
    </p:spTree>
    <p:extLst>
      <p:ext uri="{BB962C8B-B14F-4D97-AF65-F5344CB8AC3E}">
        <p14:creationId xmlns:p14="http://schemas.microsoft.com/office/powerpoint/2010/main" val="1240391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55BD-0082-A7E4-3537-895D94CE556E}"/>
              </a:ext>
            </a:extLst>
          </p:cNvPr>
          <p:cNvSpPr>
            <a:spLocks noGrp="1"/>
          </p:cNvSpPr>
          <p:nvPr>
            <p:ph type="title"/>
          </p:nvPr>
        </p:nvSpPr>
        <p:spPr>
          <a:xfrm>
            <a:off x="3249603" y="305600"/>
            <a:ext cx="6553202" cy="525463"/>
          </a:xfrm>
        </p:spPr>
        <p:txBody>
          <a:bodyPr/>
          <a:lstStyle/>
          <a:p>
            <a:r>
              <a:rPr lang="en-US" dirty="0"/>
              <a:t>Data  Epidemiology in PEDS</a:t>
            </a:r>
          </a:p>
        </p:txBody>
      </p:sp>
      <p:sp>
        <p:nvSpPr>
          <p:cNvPr id="3" name="Content Placeholder 2">
            <a:extLst>
              <a:ext uri="{FF2B5EF4-FFF2-40B4-BE49-F238E27FC236}">
                <a16:creationId xmlns:a16="http://schemas.microsoft.com/office/drawing/2014/main" id="{D92B24CC-8697-6A97-3B74-CB87F86B7314}"/>
              </a:ext>
            </a:extLst>
          </p:cNvPr>
          <p:cNvSpPr>
            <a:spLocks noGrp="1"/>
          </p:cNvSpPr>
          <p:nvPr>
            <p:ph sz="quarter" idx="13"/>
          </p:nvPr>
        </p:nvSpPr>
        <p:spPr>
          <a:xfrm>
            <a:off x="3249603" y="1007771"/>
            <a:ext cx="5542205" cy="5045885"/>
          </a:xfrm>
        </p:spPr>
        <p:txBody>
          <a:bodyPr vert="horz" lIns="91440" tIns="45720" rIns="91440" bIns="45720" rtlCol="0" anchor="t">
            <a:normAutofit fontScale="92500"/>
          </a:bodyPr>
          <a:lstStyle/>
          <a:p>
            <a:pPr marL="285750" indent="-285750">
              <a:buFont typeface="Arial" panose="020B0604020202020204" pitchFamily="34" charset="0"/>
              <a:buChar char="•"/>
            </a:pPr>
            <a:r>
              <a:rPr lang="en-US" sz="2400" dirty="0"/>
              <a:t>In 2017, almost half (20 million) of all sepsis cases worldwide occurred in children under 5 years old. </a:t>
            </a:r>
            <a:endParaRPr lang="en-US" dirty="0"/>
          </a:p>
          <a:p>
            <a:pPr marL="285750" indent="-285750">
              <a:buFont typeface="Arial" panose="020B0604020202020204" pitchFamily="34" charset="0"/>
              <a:buChar char="•"/>
            </a:pPr>
            <a:endParaRPr lang="en-US" sz="2400" dirty="0">
              <a:cs typeface="Calibri"/>
            </a:endParaRPr>
          </a:p>
          <a:p>
            <a:pPr marL="285750" indent="-285750">
              <a:buFont typeface="Arial" panose="020B0604020202020204" pitchFamily="34" charset="0"/>
              <a:buChar char="•"/>
            </a:pPr>
            <a:r>
              <a:rPr lang="en-US" sz="2400" dirty="0"/>
              <a:t>Estimated 15% of all neonatal deaths globally were due to sepsis.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2.9 million deaths among children younger than 5 years old (26.4% of all sepsis deaths).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Sepsis incidence was biphasic; it peaked in early childhood and again in elderly adults.</a:t>
            </a:r>
          </a:p>
          <a:p>
            <a:endParaRPr lang="en-US" dirty="0"/>
          </a:p>
        </p:txBody>
      </p:sp>
      <p:pic>
        <p:nvPicPr>
          <p:cNvPr id="5" name="Graphic 4" descr="Repeat with solid fill">
            <a:extLst>
              <a:ext uri="{FF2B5EF4-FFF2-40B4-BE49-F238E27FC236}">
                <a16:creationId xmlns:a16="http://schemas.microsoft.com/office/drawing/2014/main" id="{673075B7-5441-BDFC-821B-1513AAC344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86400" y="5638000"/>
            <a:ext cx="914400" cy="914400"/>
          </a:xfrm>
          <a:prstGeom prst="rect">
            <a:avLst/>
          </a:prstGeom>
        </p:spPr>
      </p:pic>
    </p:spTree>
    <p:extLst>
      <p:ext uri="{BB962C8B-B14F-4D97-AF65-F5344CB8AC3E}">
        <p14:creationId xmlns:p14="http://schemas.microsoft.com/office/powerpoint/2010/main" val="2973687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1765-3696-4AB8-C4CC-D0AF89276CA7}"/>
              </a:ext>
            </a:extLst>
          </p:cNvPr>
          <p:cNvSpPr>
            <a:spLocks noGrp="1"/>
          </p:cNvSpPr>
          <p:nvPr>
            <p:ph type="title"/>
          </p:nvPr>
        </p:nvSpPr>
        <p:spPr>
          <a:xfrm>
            <a:off x="3307897" y="237474"/>
            <a:ext cx="4264659" cy="436488"/>
          </a:xfrm>
        </p:spPr>
        <p:txBody>
          <a:bodyPr/>
          <a:lstStyle/>
          <a:p>
            <a:r>
              <a:rPr lang="en-US" sz="2800" dirty="0"/>
              <a:t>Sepsis patient data </a:t>
            </a:r>
            <a:endParaRPr lang="en-US" dirty="0"/>
          </a:p>
        </p:txBody>
      </p:sp>
      <p:sp>
        <p:nvSpPr>
          <p:cNvPr id="3" name="Content Placeholder 2">
            <a:extLst>
              <a:ext uri="{FF2B5EF4-FFF2-40B4-BE49-F238E27FC236}">
                <a16:creationId xmlns:a16="http://schemas.microsoft.com/office/drawing/2014/main" id="{8560A3B4-1041-2033-AEEA-0AFD5F464A91}"/>
              </a:ext>
            </a:extLst>
          </p:cNvPr>
          <p:cNvSpPr>
            <a:spLocks noGrp="1"/>
          </p:cNvSpPr>
          <p:nvPr>
            <p:ph sz="quarter" idx="13"/>
          </p:nvPr>
        </p:nvSpPr>
        <p:spPr>
          <a:xfrm>
            <a:off x="2951004" y="673962"/>
            <a:ext cx="6192996" cy="3431507"/>
          </a:xfrm>
        </p:spPr>
        <p:txBody>
          <a:bodyPr vert="horz" lIns="91440" tIns="45720" rIns="91440" bIns="45720" rtlCol="0" anchor="t">
            <a:normAutofit/>
          </a:bodyPr>
          <a:lstStyle/>
          <a:p>
            <a:pPr marL="285750" indent="-285750">
              <a:buFont typeface="Arial" panose="020B0604020202020204" pitchFamily="34" charset="0"/>
              <a:buChar char="•"/>
            </a:pPr>
            <a:r>
              <a:rPr lang="en-US" dirty="0"/>
              <a:t>19% of US hospitalized pts are readmitted within 30 days</a:t>
            </a:r>
          </a:p>
          <a:p>
            <a:pPr marL="285750" indent="-285750">
              <a:buFont typeface="Arial" panose="020B0604020202020204" pitchFamily="34" charset="0"/>
              <a:buChar char="•"/>
            </a:pPr>
            <a:r>
              <a:rPr lang="en-US" dirty="0"/>
              <a:t>40% of global patients are hospitalized within 90 days</a:t>
            </a:r>
          </a:p>
          <a:p>
            <a:pPr marL="285750" indent="-285750">
              <a:buFont typeface="Arial" panose="020B0604020202020204" pitchFamily="34" charset="0"/>
              <a:buChar char="•"/>
            </a:pPr>
            <a:r>
              <a:rPr lang="en-US" dirty="0"/>
              <a:t>Avg. 38 sepsis related amputations daily in US</a:t>
            </a:r>
          </a:p>
          <a:p>
            <a:pPr marL="285750" indent="-285750">
              <a:buFont typeface="Arial" panose="020B0604020202020204" pitchFamily="34" charset="0"/>
              <a:buChar char="•"/>
            </a:pPr>
            <a:r>
              <a:rPr lang="en-US" dirty="0"/>
              <a:t>50% of survivors left with long term physical and psychological effects</a:t>
            </a:r>
          </a:p>
          <a:p>
            <a:pPr marL="285750" indent="-285750">
              <a:buFont typeface="Arial" panose="020B0604020202020204" pitchFamily="34" charset="0"/>
              <a:buChar char="•"/>
            </a:pPr>
            <a:r>
              <a:rPr lang="en-US" dirty="0"/>
              <a:t>50% of survivors recover completely</a:t>
            </a:r>
          </a:p>
          <a:p>
            <a:pPr marL="285750" indent="-285750">
              <a:buFont typeface="Arial" panose="020B0604020202020204" pitchFamily="34" charset="0"/>
              <a:buChar char="•"/>
            </a:pPr>
            <a:r>
              <a:rPr lang="en-US" dirty="0"/>
              <a:t>33% die within a year</a:t>
            </a:r>
          </a:p>
          <a:p>
            <a:pPr marL="285750" indent="-285750">
              <a:buFont typeface="Arial" panose="020B0604020202020204" pitchFamily="34" charset="0"/>
              <a:buChar char="•"/>
            </a:pPr>
            <a:r>
              <a:rPr lang="en-US" dirty="0"/>
              <a:t>50% of these deaths were a direct complication from the previous sepsis episode</a:t>
            </a:r>
          </a:p>
          <a:p>
            <a:pPr marL="285750" indent="-285750">
              <a:buFont typeface="Arial" panose="020B0604020202020204" pitchFamily="34" charset="0"/>
              <a:buChar char="•"/>
            </a:pPr>
            <a:r>
              <a:rPr lang="en-US" dirty="0"/>
              <a:t>17% experience significant morbidity</a:t>
            </a:r>
          </a:p>
          <a:p>
            <a:endParaRPr lang="en-US" dirty="0"/>
          </a:p>
        </p:txBody>
      </p:sp>
      <p:pic>
        <p:nvPicPr>
          <p:cNvPr id="4" name="Picture 3" descr="CDC public health graphic titled &quot;Get Ahead of Sepsis.&quot; The image displays a silhouette map of the United States composed of numerous red and maroon figures. Large, bold text emphasizes the statistics: &quot;Each year, about 1.7 million adults in America develop SEPSIS. At least 350,000 die during their hospitalization or are discharged to hospice.&quot; The call to action is &quot;Know the risks. Spot the signs. Act fast.&quot; and a link to cdc.gov/sepsis.">
            <a:extLst>
              <a:ext uri="{FF2B5EF4-FFF2-40B4-BE49-F238E27FC236}">
                <a16:creationId xmlns:a16="http://schemas.microsoft.com/office/drawing/2014/main" id="{6A0AD5FE-1848-FB68-1B87-F1B3960D2FA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860406" y="4105469"/>
            <a:ext cx="4374191" cy="2460482"/>
          </a:xfrm>
          <a:prstGeom prst="rect">
            <a:avLst/>
          </a:prstGeom>
        </p:spPr>
      </p:pic>
    </p:spTree>
    <p:extLst>
      <p:ext uri="{BB962C8B-B14F-4D97-AF65-F5344CB8AC3E}">
        <p14:creationId xmlns:p14="http://schemas.microsoft.com/office/powerpoint/2010/main" val="3638828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87589-93FA-24A2-F20D-B40296939E9E}"/>
              </a:ext>
            </a:extLst>
          </p:cNvPr>
          <p:cNvSpPr>
            <a:spLocks noGrp="1"/>
          </p:cNvSpPr>
          <p:nvPr>
            <p:ph type="title"/>
          </p:nvPr>
        </p:nvSpPr>
        <p:spPr>
          <a:xfrm>
            <a:off x="3249603" y="267752"/>
            <a:ext cx="6553202" cy="525463"/>
          </a:xfrm>
        </p:spPr>
        <p:txBody>
          <a:bodyPr/>
          <a:lstStyle/>
          <a:p>
            <a:r>
              <a:rPr lang="en-US"/>
              <a:t>Most vulnerable to sepsis?</a:t>
            </a:r>
          </a:p>
        </p:txBody>
      </p:sp>
      <p:sp>
        <p:nvSpPr>
          <p:cNvPr id="3" name="Content Placeholder 2">
            <a:extLst>
              <a:ext uri="{FF2B5EF4-FFF2-40B4-BE49-F238E27FC236}">
                <a16:creationId xmlns:a16="http://schemas.microsoft.com/office/drawing/2014/main" id="{17F8B39D-11C1-E238-4952-7650EBA5B50F}"/>
              </a:ext>
            </a:extLst>
          </p:cNvPr>
          <p:cNvSpPr>
            <a:spLocks noGrp="1"/>
          </p:cNvSpPr>
          <p:nvPr>
            <p:ph sz="quarter" idx="13"/>
          </p:nvPr>
        </p:nvSpPr>
        <p:spPr>
          <a:xfrm>
            <a:off x="3248809" y="1049882"/>
            <a:ext cx="5380841" cy="4758243"/>
          </a:xfrm>
        </p:spPr>
        <p:txBody>
          <a:bodyPr vert="horz" lIns="91440" tIns="45720" rIns="91440" bIns="45720" rtlCol="0" anchor="t">
            <a:normAutofit/>
          </a:bodyPr>
          <a:lstStyle/>
          <a:p>
            <a:r>
              <a:rPr lang="en-US" sz="2000" dirty="0"/>
              <a:t>Anyone with an infection is potentially at risk of having a septic reaction. There are other risk factors that can increase an individual’s chances:</a:t>
            </a:r>
          </a:p>
          <a:p>
            <a:pPr marL="285750" lvl="3" indent="-285750">
              <a:buFont typeface="Arial" panose="020B0604020202020204" pitchFamily="34" charset="0"/>
              <a:buChar char="•"/>
            </a:pPr>
            <a:r>
              <a:rPr lang="en-US" sz="2000" b="1" dirty="0"/>
              <a:t>Chronic illness</a:t>
            </a:r>
          </a:p>
          <a:p>
            <a:pPr marL="342900" lvl="3" indent="-342900">
              <a:buFont typeface="Wingdings" panose="020B0604020202020204" pitchFamily="34" charset="0"/>
              <a:buChar char="Ø"/>
            </a:pPr>
            <a:r>
              <a:rPr lang="en-US" sz="2000" dirty="0">
                <a:solidFill>
                  <a:srgbClr val="FFC000"/>
                </a:solidFill>
              </a:rPr>
              <a:t>Diabetics</a:t>
            </a:r>
            <a:endParaRPr lang="en-US" sz="2000" dirty="0">
              <a:solidFill>
                <a:srgbClr val="FFC000"/>
              </a:solidFill>
              <a:cs typeface="Calibri"/>
            </a:endParaRPr>
          </a:p>
          <a:p>
            <a:pPr marL="285750" lvl="1" indent="-285750">
              <a:buFont typeface="Arial" panose="020B0604020202020204" pitchFamily="34" charset="0"/>
              <a:buChar char="•"/>
            </a:pPr>
            <a:r>
              <a:rPr lang="en-US" sz="2000" b="1" dirty="0"/>
              <a:t>Those who are immunocompromised</a:t>
            </a:r>
            <a:endParaRPr lang="en-US" sz="2000" b="1" dirty="0">
              <a:cs typeface="Calibri"/>
            </a:endParaRPr>
          </a:p>
          <a:p>
            <a:pPr marL="342900" lvl="4" indent="-342900">
              <a:buFont typeface="Wingdings"/>
              <a:buChar char="Ø"/>
            </a:pPr>
            <a:r>
              <a:rPr lang="en-US" sz="2000" dirty="0">
                <a:solidFill>
                  <a:srgbClr val="FFC000"/>
                </a:solidFill>
              </a:rPr>
              <a:t>Cancer, autoimmune disease, and transplant patients</a:t>
            </a:r>
            <a:endParaRPr lang="en-US" sz="2000" dirty="0">
              <a:solidFill>
                <a:srgbClr val="FFC000"/>
              </a:solidFill>
              <a:cs typeface="Calibri"/>
            </a:endParaRPr>
          </a:p>
          <a:p>
            <a:endParaRPr lang="en-US" dirty="0"/>
          </a:p>
        </p:txBody>
      </p:sp>
      <p:sp>
        <p:nvSpPr>
          <p:cNvPr id="5" name="TextBox 4">
            <a:extLst>
              <a:ext uri="{FF2B5EF4-FFF2-40B4-BE49-F238E27FC236}">
                <a16:creationId xmlns:a16="http://schemas.microsoft.com/office/drawing/2014/main" id="{DED85162-ACD1-7B67-A963-F1ACB841F28E}"/>
              </a:ext>
            </a:extLst>
          </p:cNvPr>
          <p:cNvSpPr txBox="1"/>
          <p:nvPr/>
        </p:nvSpPr>
        <p:spPr>
          <a:xfrm>
            <a:off x="3248809" y="4037876"/>
            <a:ext cx="5385752" cy="1631216"/>
          </a:xfrm>
          <a:prstGeom prst="rect">
            <a:avLst/>
          </a:prstGeom>
          <a:noFill/>
        </p:spPr>
        <p:txBody>
          <a:bodyPr wrap="square" lIns="91440" tIns="45720" rIns="91440" bIns="45720" anchor="t">
            <a:spAutoFit/>
          </a:bodyPr>
          <a:lstStyle/>
          <a:p>
            <a:pPr>
              <a:buFont typeface="Wingdings" charset="2"/>
              <a:buChar char="Ø"/>
            </a:pPr>
            <a:r>
              <a:rPr lang="en-US" sz="2000" dirty="0"/>
              <a:t>Almost any infection can lead to sepsis</a:t>
            </a:r>
            <a:endParaRPr lang="en-US" sz="2000" dirty="0">
              <a:cs typeface="Calibri"/>
            </a:endParaRPr>
          </a:p>
          <a:p>
            <a:pPr>
              <a:buFont typeface="Wingdings" charset="2"/>
              <a:buChar char="Ø"/>
            </a:pPr>
            <a:endParaRPr lang="en-US" sz="2000" dirty="0"/>
          </a:p>
          <a:p>
            <a:pPr>
              <a:buFont typeface="Wingdings" charset="2"/>
              <a:buChar char="Ø"/>
            </a:pPr>
            <a:r>
              <a:rPr lang="en-US" sz="2000" dirty="0"/>
              <a:t>Most importantly, individuals with underlying health conditions are at a higher risk of developing an infection that could lead to sepsis.</a:t>
            </a:r>
            <a:endParaRPr lang="en-US" sz="2000">
              <a:cs typeface="Calibri"/>
            </a:endParaRPr>
          </a:p>
        </p:txBody>
      </p:sp>
    </p:spTree>
    <p:extLst>
      <p:ext uri="{BB962C8B-B14F-4D97-AF65-F5344CB8AC3E}">
        <p14:creationId xmlns:p14="http://schemas.microsoft.com/office/powerpoint/2010/main" val="1874923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A40EA-E65E-3C79-B409-657927826BF3}"/>
              </a:ext>
            </a:extLst>
          </p:cNvPr>
          <p:cNvSpPr>
            <a:spLocks noGrp="1"/>
          </p:cNvSpPr>
          <p:nvPr>
            <p:ph type="title"/>
          </p:nvPr>
        </p:nvSpPr>
        <p:spPr>
          <a:xfrm>
            <a:off x="3200401" y="249380"/>
            <a:ext cx="5576890" cy="727869"/>
          </a:xfrm>
        </p:spPr>
        <p:txBody>
          <a:bodyPr/>
          <a:lstStyle/>
          <a:p>
            <a:r>
              <a:rPr lang="en-US" sz="2800">
                <a:ea typeface="+mj-lt"/>
                <a:cs typeface="+mj-lt"/>
              </a:rPr>
              <a:t>Comorbidities include: </a:t>
            </a:r>
            <a:endParaRPr lang="en-US"/>
          </a:p>
        </p:txBody>
      </p:sp>
      <p:sp>
        <p:nvSpPr>
          <p:cNvPr id="3" name="Content Placeholder 2">
            <a:extLst>
              <a:ext uri="{FF2B5EF4-FFF2-40B4-BE49-F238E27FC236}">
                <a16:creationId xmlns:a16="http://schemas.microsoft.com/office/drawing/2014/main" id="{C3F8699E-3615-BD7A-0FED-3B324332D636}"/>
              </a:ext>
            </a:extLst>
          </p:cNvPr>
          <p:cNvSpPr>
            <a:spLocks noGrp="1"/>
          </p:cNvSpPr>
          <p:nvPr>
            <p:ph sz="quarter" idx="13"/>
          </p:nvPr>
        </p:nvSpPr>
        <p:spPr>
          <a:xfrm>
            <a:off x="3194613" y="1430882"/>
            <a:ext cx="5576890" cy="3984337"/>
          </a:xfrm>
        </p:spPr>
        <p:txBody>
          <a:bodyPr vert="horz" lIns="91440" tIns="45720" rIns="91440" bIns="45720" rtlCol="0" anchor="t">
            <a:normAutofit/>
          </a:bodyPr>
          <a:lstStyle/>
          <a:p>
            <a:pPr marL="285750" indent="-285750">
              <a:buFont typeface="Arial" panose="020B0604020202020204" pitchFamily="34" charset="0"/>
              <a:buChar char="•"/>
            </a:pPr>
            <a:r>
              <a:rPr lang="en-US" sz="3200" dirty="0"/>
              <a:t>Cancer</a:t>
            </a:r>
            <a:endParaRPr lang="en-US" dirty="0"/>
          </a:p>
          <a:p>
            <a:pPr marL="285750" indent="-285750">
              <a:buFont typeface="Arial" panose="020B0604020202020204" pitchFamily="34" charset="0"/>
              <a:buChar char="•"/>
            </a:pPr>
            <a:r>
              <a:rPr lang="en-US" sz="3200" dirty="0"/>
              <a:t>Autoimmune disease</a:t>
            </a:r>
          </a:p>
          <a:p>
            <a:pPr marL="285750" indent="-285750">
              <a:buFont typeface="Arial" panose="020B0604020202020204" pitchFamily="34" charset="0"/>
              <a:buChar char="•"/>
            </a:pPr>
            <a:r>
              <a:rPr lang="en-US" sz="3200" dirty="0"/>
              <a:t>Chronic medical conditions (kidney disease, diabetes)</a:t>
            </a:r>
          </a:p>
          <a:p>
            <a:pPr marL="285750" indent="-285750">
              <a:buFont typeface="Arial" panose="020B0604020202020204" pitchFamily="34" charset="0"/>
              <a:buChar char="•"/>
            </a:pPr>
            <a:r>
              <a:rPr lang="en-US" sz="3200" dirty="0"/>
              <a:t>The body’s ability to fight off infection is impaired. </a:t>
            </a:r>
            <a:endParaRPr lang="en-US" sz="3200" dirty="0">
              <a:cs typeface="Calibri"/>
            </a:endParaRPr>
          </a:p>
          <a:p>
            <a:pPr marL="285750" indent="-285750">
              <a:buFont typeface="Arial" panose="020B0604020202020204" pitchFamily="34" charset="0"/>
              <a:buChar char="•"/>
            </a:pPr>
            <a:endParaRPr lang="en-US" dirty="0"/>
          </a:p>
          <a:p>
            <a:endParaRPr lang="en-US" dirty="0"/>
          </a:p>
        </p:txBody>
      </p:sp>
      <p:pic>
        <p:nvPicPr>
          <p:cNvPr id="4" name="Picture 3" descr="Graphic depicting fear or anxiety during an epidemic. A seated person, wearing a white face mask, is curled up and hugging their knees, looking distressed as blue and orange virus particles float around them in the air.">
            <a:extLst>
              <a:ext uri="{FF2B5EF4-FFF2-40B4-BE49-F238E27FC236}">
                <a16:creationId xmlns:a16="http://schemas.microsoft.com/office/drawing/2014/main" id="{89F74554-5AC9-DB55-09F1-8C3CEE931D1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994026" y="5020326"/>
            <a:ext cx="2857500" cy="1600200"/>
          </a:xfrm>
          <a:prstGeom prst="rect">
            <a:avLst/>
          </a:prstGeom>
        </p:spPr>
      </p:pic>
    </p:spTree>
    <p:extLst>
      <p:ext uri="{BB962C8B-B14F-4D97-AF65-F5344CB8AC3E}">
        <p14:creationId xmlns:p14="http://schemas.microsoft.com/office/powerpoint/2010/main" val="2155127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8E10-C9A6-51E6-B098-71468D3B76C0}"/>
              </a:ext>
            </a:extLst>
          </p:cNvPr>
          <p:cNvSpPr>
            <a:spLocks noGrp="1"/>
          </p:cNvSpPr>
          <p:nvPr>
            <p:ph type="title"/>
          </p:nvPr>
        </p:nvSpPr>
        <p:spPr>
          <a:xfrm>
            <a:off x="2961490" y="416069"/>
            <a:ext cx="5958675" cy="894556"/>
          </a:xfrm>
        </p:spPr>
        <p:txBody>
          <a:bodyPr/>
          <a:lstStyle/>
          <a:p>
            <a:r>
              <a:rPr lang="en-US" sz="2800" dirty="0"/>
              <a:t>Special populations with </a:t>
            </a:r>
            <a:br>
              <a:rPr lang="en-US" sz="2800" dirty="0"/>
            </a:br>
            <a:r>
              <a:rPr lang="en-US" sz="2800" dirty="0"/>
              <a:t>increased risk</a:t>
            </a:r>
          </a:p>
        </p:txBody>
      </p:sp>
      <p:sp>
        <p:nvSpPr>
          <p:cNvPr id="3" name="Content Placeholder 2">
            <a:extLst>
              <a:ext uri="{FF2B5EF4-FFF2-40B4-BE49-F238E27FC236}">
                <a16:creationId xmlns:a16="http://schemas.microsoft.com/office/drawing/2014/main" id="{89C533B8-5E56-13A8-D033-A08E14592350}"/>
              </a:ext>
            </a:extLst>
          </p:cNvPr>
          <p:cNvSpPr>
            <a:spLocks noGrp="1"/>
          </p:cNvSpPr>
          <p:nvPr>
            <p:ph sz="quarter" idx="13"/>
          </p:nvPr>
        </p:nvSpPr>
        <p:spPr>
          <a:xfrm>
            <a:off x="3163057" y="1716632"/>
            <a:ext cx="5621375" cy="2281744"/>
          </a:xfrm>
        </p:spPr>
        <p:txBody>
          <a:bodyPr vert="horz" lIns="91440" tIns="45720" rIns="91440" bIns="45720" rtlCol="0" anchor="t">
            <a:normAutofit/>
          </a:bodyPr>
          <a:lstStyle/>
          <a:p>
            <a:endParaRPr lang="en-US" sz="2000" dirty="0">
              <a:cs typeface="Calibri"/>
            </a:endParaRPr>
          </a:p>
          <a:p>
            <a:pPr marL="285750" indent="-285750">
              <a:buFont typeface="Arial" panose="020B0604020202020204" pitchFamily="34" charset="0"/>
              <a:buChar char="•"/>
            </a:pPr>
            <a:r>
              <a:rPr lang="en-US" sz="2000" dirty="0"/>
              <a:t>Adults 65 and over</a:t>
            </a:r>
          </a:p>
          <a:p>
            <a:pPr marL="285750" indent="-285750">
              <a:buFont typeface="Arial" panose="020B0604020202020204" pitchFamily="34" charset="0"/>
              <a:buChar char="•"/>
            </a:pPr>
            <a:r>
              <a:rPr lang="en-US" sz="2000" dirty="0"/>
              <a:t>Young children, including those under 1 year old</a:t>
            </a:r>
          </a:p>
          <a:p>
            <a:pPr marL="285750" indent="-285750">
              <a:buFont typeface="Arial" panose="020B0604020202020204" pitchFamily="34" charset="0"/>
              <a:buChar char="•"/>
            </a:pPr>
            <a:r>
              <a:rPr lang="en-US" sz="2000" dirty="0"/>
              <a:t>Pregnant and recently pregnant mothers</a:t>
            </a:r>
          </a:p>
          <a:p>
            <a:pPr marL="285750" indent="-285750">
              <a:buFont typeface="Arial" panose="020B0604020202020204" pitchFamily="34" charset="0"/>
              <a:buChar char="•"/>
            </a:pPr>
            <a:r>
              <a:rPr lang="en-US" sz="2000" dirty="0"/>
              <a:t>Cancer patients </a:t>
            </a:r>
          </a:p>
          <a:p>
            <a:endParaRPr lang="en-US" dirty="0"/>
          </a:p>
        </p:txBody>
      </p:sp>
      <p:pic>
        <p:nvPicPr>
          <p:cNvPr id="4" name="Picture 3" descr="A high-angle photograph showing an older Black man with gray hair (a grandfather) and his young grandson lying side-by-side on a lawn, both smiling widely and engaging in playful interaction or tickling.">
            <a:extLst>
              <a:ext uri="{FF2B5EF4-FFF2-40B4-BE49-F238E27FC236}">
                <a16:creationId xmlns:a16="http://schemas.microsoft.com/office/drawing/2014/main" id="{BAB24AEF-2FF3-C386-79B5-4B34701DFD89}"/>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6060893" y="3720974"/>
            <a:ext cx="2859272" cy="1902117"/>
          </a:xfrm>
          <a:prstGeom prst="rect">
            <a:avLst/>
          </a:prstGeom>
        </p:spPr>
      </p:pic>
      <p:pic>
        <p:nvPicPr>
          <p:cNvPr id="5" name="Picture 4" descr="Close-up photograph of a mother cradling her newborn baby in a hospital setting. The baby, who is awake and wrapped snugly in a white and blue striped blanket, looks up toward the camera while the mother gazes tenderly at the child.">
            <a:extLst>
              <a:ext uri="{FF2B5EF4-FFF2-40B4-BE49-F238E27FC236}">
                <a16:creationId xmlns:a16="http://schemas.microsoft.com/office/drawing/2014/main" id="{AEB8B687-062E-6B15-4D7B-BF1D240BD240}"/>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163897" y="4767036"/>
            <a:ext cx="3261643" cy="1469263"/>
          </a:xfrm>
          <a:prstGeom prst="rect">
            <a:avLst/>
          </a:prstGeom>
        </p:spPr>
      </p:pic>
    </p:spTree>
    <p:extLst>
      <p:ext uri="{BB962C8B-B14F-4D97-AF65-F5344CB8AC3E}">
        <p14:creationId xmlns:p14="http://schemas.microsoft.com/office/powerpoint/2010/main" val="1398167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DDCF-D6AC-EB02-A0A7-9D54A6701C83}"/>
              </a:ext>
            </a:extLst>
          </p:cNvPr>
          <p:cNvSpPr>
            <a:spLocks noGrp="1"/>
          </p:cNvSpPr>
          <p:nvPr>
            <p:ph type="title"/>
          </p:nvPr>
        </p:nvSpPr>
        <p:spPr>
          <a:xfrm>
            <a:off x="3230880" y="439880"/>
            <a:ext cx="6228081" cy="525463"/>
          </a:xfrm>
        </p:spPr>
        <p:txBody>
          <a:bodyPr/>
          <a:lstStyle/>
          <a:p>
            <a:r>
              <a:rPr lang="en-US" sz="2800"/>
              <a:t>Examples of Risk Factors</a:t>
            </a:r>
          </a:p>
        </p:txBody>
      </p:sp>
      <p:sp>
        <p:nvSpPr>
          <p:cNvPr id="3" name="Content Placeholder 2">
            <a:extLst>
              <a:ext uri="{FF2B5EF4-FFF2-40B4-BE49-F238E27FC236}">
                <a16:creationId xmlns:a16="http://schemas.microsoft.com/office/drawing/2014/main" id="{7DC8B93C-FFFF-50FE-35CC-F7A74F757F47}"/>
              </a:ext>
            </a:extLst>
          </p:cNvPr>
          <p:cNvSpPr>
            <a:spLocks noGrp="1"/>
          </p:cNvSpPr>
          <p:nvPr>
            <p:ph sz="quarter" idx="13"/>
          </p:nvPr>
        </p:nvSpPr>
        <p:spPr>
          <a:xfrm>
            <a:off x="3230880" y="1383256"/>
            <a:ext cx="5589269" cy="4424869"/>
          </a:xfrm>
        </p:spPr>
        <p:txBody>
          <a:bodyPr vert="horz" lIns="91440" tIns="45720" rIns="91440" bIns="45720" rtlCol="0" anchor="t">
            <a:normAutofit/>
          </a:bodyPr>
          <a:lstStyle/>
          <a:p>
            <a:pPr marL="285750" indent="-285750">
              <a:buFont typeface="Arial" panose="020B0604020202020204" pitchFamily="34" charset="0"/>
              <a:buChar char="•"/>
            </a:pPr>
            <a:r>
              <a:rPr lang="en-US" sz="2400" dirty="0"/>
              <a:t>Indwelling catheters (foley, PICC line etc.)</a:t>
            </a:r>
          </a:p>
          <a:p>
            <a:pPr marL="285750" indent="-285750">
              <a:buFont typeface="Arial" panose="020B0604020202020204" pitchFamily="34" charset="0"/>
              <a:buChar char="•"/>
            </a:pPr>
            <a:r>
              <a:rPr lang="en-US" sz="2400" dirty="0"/>
              <a:t>Recent surgery</a:t>
            </a:r>
          </a:p>
          <a:p>
            <a:pPr marL="285750" indent="-285750">
              <a:buFont typeface="Arial" panose="020B0604020202020204" pitchFamily="34" charset="0"/>
              <a:buChar char="•"/>
            </a:pPr>
            <a:r>
              <a:rPr lang="en-US" sz="2400" dirty="0"/>
              <a:t>Open wounds</a:t>
            </a:r>
          </a:p>
          <a:p>
            <a:pPr marL="285750" indent="-285750">
              <a:buFont typeface="Arial" panose="020B0604020202020204" pitchFamily="34" charset="0"/>
              <a:buChar char="•"/>
            </a:pPr>
            <a:r>
              <a:rPr lang="en-US" sz="2400" dirty="0"/>
              <a:t>Bedridden or immobile patients</a:t>
            </a:r>
          </a:p>
          <a:p>
            <a:pPr marL="285750" indent="-285750">
              <a:buFont typeface="Arial" panose="020B0604020202020204" pitchFamily="34" charset="0"/>
              <a:buChar char="•"/>
            </a:pPr>
            <a:r>
              <a:rPr lang="en-US" sz="2400" dirty="0"/>
              <a:t>Compromised immune system due to comorbidities previously stated</a:t>
            </a:r>
            <a:br>
              <a:rPr lang="en-US" sz="2400" dirty="0"/>
            </a:br>
            <a:endParaRPr lang="en-US" sz="2400" dirty="0"/>
          </a:p>
          <a:p>
            <a:endParaRPr lang="en-US" dirty="0"/>
          </a:p>
        </p:txBody>
      </p:sp>
      <p:pic>
        <p:nvPicPr>
          <p:cNvPr id="4" name="Picture 3" descr="A graphic depicting a female healthcare worker or researcher in a white lab coat, wearing a mask, and holding a clipboard and stethoscope. Various items related to medicine and science float around her, including a syringe, a microscope, DNA helix, and chemistry glassware.">
            <a:extLst>
              <a:ext uri="{FF2B5EF4-FFF2-40B4-BE49-F238E27FC236}">
                <a16:creationId xmlns:a16="http://schemas.microsoft.com/office/drawing/2014/main" id="{0BEF3305-FBB4-3F03-3176-9DF49F5CE3C2}"/>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596764" y="4817920"/>
            <a:ext cx="2857500" cy="1600200"/>
          </a:xfrm>
          <a:prstGeom prst="rect">
            <a:avLst/>
          </a:prstGeom>
        </p:spPr>
      </p:pic>
    </p:spTree>
    <p:extLst>
      <p:ext uri="{BB962C8B-B14F-4D97-AF65-F5344CB8AC3E}">
        <p14:creationId xmlns:p14="http://schemas.microsoft.com/office/powerpoint/2010/main" val="2758767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7184-0929-6339-E43A-BDD01041E606}"/>
              </a:ext>
            </a:extLst>
          </p:cNvPr>
          <p:cNvSpPr>
            <a:spLocks noGrp="1"/>
          </p:cNvSpPr>
          <p:nvPr>
            <p:ph type="title"/>
          </p:nvPr>
        </p:nvSpPr>
        <p:spPr>
          <a:xfrm>
            <a:off x="3271203" y="392255"/>
            <a:ext cx="5574217" cy="525463"/>
          </a:xfrm>
        </p:spPr>
        <p:txBody>
          <a:bodyPr/>
          <a:lstStyle/>
          <a:p>
            <a:pPr algn="ctr"/>
            <a:r>
              <a:rPr lang="en-US" sz="2800" dirty="0"/>
              <a:t>Indwelling Catheters</a:t>
            </a:r>
          </a:p>
        </p:txBody>
      </p:sp>
      <p:sp>
        <p:nvSpPr>
          <p:cNvPr id="3" name="Content Placeholder 2">
            <a:extLst>
              <a:ext uri="{FF2B5EF4-FFF2-40B4-BE49-F238E27FC236}">
                <a16:creationId xmlns:a16="http://schemas.microsoft.com/office/drawing/2014/main" id="{5E7C85A7-5664-5807-D7F5-09681C305641}"/>
              </a:ext>
            </a:extLst>
          </p:cNvPr>
          <p:cNvSpPr>
            <a:spLocks noGrp="1"/>
          </p:cNvSpPr>
          <p:nvPr>
            <p:ph sz="quarter" idx="13"/>
          </p:nvPr>
        </p:nvSpPr>
        <p:spPr>
          <a:xfrm>
            <a:off x="3342640" y="1538038"/>
            <a:ext cx="5287010" cy="4270087"/>
          </a:xfrm>
        </p:spPr>
        <p:txBody>
          <a:bodyPr vert="horz" lIns="91440" tIns="45720" rIns="91440" bIns="45720" rtlCol="0" anchor="t">
            <a:normAutofit/>
          </a:bodyPr>
          <a:lstStyle/>
          <a:p>
            <a:r>
              <a:rPr lang="en-US" sz="2400" dirty="0"/>
              <a:t>Potential site of infection, introduces organisms into the body.</a:t>
            </a:r>
          </a:p>
          <a:p>
            <a:r>
              <a:rPr lang="en-US" sz="2400" dirty="0">
                <a:cs typeface="Calibri"/>
              </a:rPr>
              <a:t>Not easily assessed, especially in EMS.</a:t>
            </a:r>
          </a:p>
          <a:p>
            <a:endParaRPr lang="en-US" dirty="0">
              <a:cs typeface="Calibri"/>
            </a:endParaRPr>
          </a:p>
        </p:txBody>
      </p:sp>
      <p:pic>
        <p:nvPicPr>
          <p:cNvPr id="4" name="Picture 3" descr="Medical illustration labeled &quot;URINARY CATHETER.&quot; The diagram displays a cross-section of the bladder with an indwelling Foley catheter inserted and secured internally. The tube runs from the bladder to an external collection bag filled with yellow urine.">
            <a:extLst>
              <a:ext uri="{FF2B5EF4-FFF2-40B4-BE49-F238E27FC236}">
                <a16:creationId xmlns:a16="http://schemas.microsoft.com/office/drawing/2014/main" id="{7E7814CD-B84F-E1D6-1D75-8EB3DF439CF3}"/>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991499" y="3210517"/>
            <a:ext cx="3810330" cy="2462997"/>
          </a:xfrm>
          <a:prstGeom prst="rect">
            <a:avLst/>
          </a:prstGeom>
        </p:spPr>
      </p:pic>
    </p:spTree>
    <p:extLst>
      <p:ext uri="{BB962C8B-B14F-4D97-AF65-F5344CB8AC3E}">
        <p14:creationId xmlns:p14="http://schemas.microsoft.com/office/powerpoint/2010/main" val="3040983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1D91-932B-C2C5-5BA9-8AD59A31094C}"/>
              </a:ext>
            </a:extLst>
          </p:cNvPr>
          <p:cNvSpPr>
            <a:spLocks noGrp="1"/>
          </p:cNvSpPr>
          <p:nvPr>
            <p:ph type="title"/>
          </p:nvPr>
        </p:nvSpPr>
        <p:spPr>
          <a:xfrm>
            <a:off x="3132772" y="380349"/>
            <a:ext cx="6005381" cy="525463"/>
          </a:xfrm>
        </p:spPr>
        <p:txBody>
          <a:bodyPr/>
          <a:lstStyle/>
          <a:p>
            <a:pPr algn="ctr"/>
            <a:r>
              <a:rPr lang="en-US" sz="2800" dirty="0"/>
              <a:t>Recent Surgery/Open Wounds </a:t>
            </a:r>
            <a:endParaRPr lang="en-US" dirty="0"/>
          </a:p>
        </p:txBody>
      </p:sp>
      <p:sp>
        <p:nvSpPr>
          <p:cNvPr id="3" name="Content Placeholder 2">
            <a:extLst>
              <a:ext uri="{FF2B5EF4-FFF2-40B4-BE49-F238E27FC236}">
                <a16:creationId xmlns:a16="http://schemas.microsoft.com/office/drawing/2014/main" id="{3379FB37-8225-E605-3A9D-2F9AC71377AE}"/>
              </a:ext>
            </a:extLst>
          </p:cNvPr>
          <p:cNvSpPr>
            <a:spLocks noGrp="1"/>
          </p:cNvSpPr>
          <p:nvPr>
            <p:ph sz="quarter" idx="13"/>
          </p:nvPr>
        </p:nvSpPr>
        <p:spPr>
          <a:xfrm>
            <a:off x="3287210" y="1407069"/>
            <a:ext cx="5342440" cy="4401056"/>
          </a:xfrm>
        </p:spPr>
        <p:txBody>
          <a:bodyPr/>
          <a:lstStyle/>
          <a:p>
            <a:r>
              <a:rPr lang="en-US" sz="2400" dirty="0"/>
              <a:t>Organisms can infect a wound through various forms of contact.</a:t>
            </a:r>
          </a:p>
          <a:p>
            <a:endParaRPr lang="en-US" dirty="0"/>
          </a:p>
        </p:txBody>
      </p:sp>
      <p:pic>
        <p:nvPicPr>
          <p:cNvPr id="4" name="Picture 3" descr="Hand-drawn illustration showing different types of first-aid supplies. Items include various colors of adhesive bandages (Band-Aids), rolls of medical tape (tan and light blue), a large cross-shaped bandage, and gauze pads secured with tape.">
            <a:extLst>
              <a:ext uri="{FF2B5EF4-FFF2-40B4-BE49-F238E27FC236}">
                <a16:creationId xmlns:a16="http://schemas.microsoft.com/office/drawing/2014/main" id="{F3B473AC-BC6B-42B1-87DC-1B872AE1650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891707" y="2934355"/>
            <a:ext cx="4133446" cy="2627604"/>
          </a:xfrm>
          <a:prstGeom prst="rect">
            <a:avLst/>
          </a:prstGeom>
        </p:spPr>
      </p:pic>
    </p:spTree>
    <p:extLst>
      <p:ext uri="{BB962C8B-B14F-4D97-AF65-F5344CB8AC3E}">
        <p14:creationId xmlns:p14="http://schemas.microsoft.com/office/powerpoint/2010/main" val="69936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DC542-95C7-314C-FE3E-BDA1971C7D3E}"/>
              </a:ext>
            </a:extLst>
          </p:cNvPr>
          <p:cNvSpPr>
            <a:spLocks noGrp="1"/>
          </p:cNvSpPr>
          <p:nvPr>
            <p:ph type="title"/>
          </p:nvPr>
        </p:nvSpPr>
        <p:spPr>
          <a:xfrm>
            <a:off x="3771901" y="404161"/>
            <a:ext cx="4909112" cy="525463"/>
          </a:xfrm>
        </p:spPr>
        <p:txBody>
          <a:bodyPr/>
          <a:lstStyle/>
          <a:p>
            <a:pPr algn="ctr"/>
            <a:r>
              <a:rPr lang="en-US" sz="2800" dirty="0"/>
              <a:t>Lack of Mobility</a:t>
            </a:r>
          </a:p>
        </p:txBody>
      </p:sp>
      <p:pic>
        <p:nvPicPr>
          <p:cNvPr id="4" name="Content Placeholder 3" descr="Graphic of a Black female healthcare provider wearing a white top and orange pants, holding a folder and speaking on a cell phone, while tending to an elderly male patient sitting up in a hospital bed. The patient has a bandaged leg.">
            <a:extLst>
              <a:ext uri="{FF2B5EF4-FFF2-40B4-BE49-F238E27FC236}">
                <a16:creationId xmlns:a16="http://schemas.microsoft.com/office/drawing/2014/main" id="{EEEE0991-5299-91E5-E66F-1E4ED1142F64}"/>
              </a:ext>
              <a:ext uri="{C183D7F6-B498-43B3-948B-1728B52AA6E4}">
                <adec:decorative xmlns:adec="http://schemas.microsoft.com/office/drawing/2017/decorative" val="0"/>
              </a:ext>
            </a:extLst>
          </p:cNvPr>
          <p:cNvPicPr>
            <a:picLocks noGrp="1" noChangeAspect="1"/>
          </p:cNvPicPr>
          <p:nvPr>
            <p:ph sz="quarter" idx="13"/>
          </p:nvPr>
        </p:nvPicPr>
        <p:blipFill>
          <a:blip r:embed="rId2"/>
          <a:stretch>
            <a:fillRect/>
          </a:stretch>
        </p:blipFill>
        <p:spPr>
          <a:xfrm>
            <a:off x="4037198" y="1188346"/>
            <a:ext cx="4378517" cy="4023501"/>
          </a:xfrm>
          <a:prstGeom prst="rect">
            <a:avLst/>
          </a:prstGeom>
        </p:spPr>
      </p:pic>
      <p:sp>
        <p:nvSpPr>
          <p:cNvPr id="6" name="TextBox 5">
            <a:extLst>
              <a:ext uri="{FF2B5EF4-FFF2-40B4-BE49-F238E27FC236}">
                <a16:creationId xmlns:a16="http://schemas.microsoft.com/office/drawing/2014/main" id="{C2AD7E77-924D-2450-1C8C-0B3323EE935B}"/>
              </a:ext>
            </a:extLst>
          </p:cNvPr>
          <p:cNvSpPr txBox="1"/>
          <p:nvPr/>
        </p:nvSpPr>
        <p:spPr>
          <a:xfrm>
            <a:off x="3263729" y="5319460"/>
            <a:ext cx="5582187" cy="769441"/>
          </a:xfrm>
          <a:prstGeom prst="rect">
            <a:avLst/>
          </a:prstGeom>
          <a:noFill/>
        </p:spPr>
        <p:txBody>
          <a:bodyPr wrap="square" lIns="91440" tIns="45720" rIns="91440" bIns="45720" anchor="t">
            <a:spAutoFit/>
          </a:bodyPr>
          <a:lstStyle/>
          <a:p>
            <a:pPr algn="ctr"/>
            <a:r>
              <a:rPr lang="en-US" sz="2200" b="1" dirty="0"/>
              <a:t>Complications include pressure ulcers, pneumonia and urinary tract infection.</a:t>
            </a:r>
            <a:endParaRPr lang="en-US"/>
          </a:p>
        </p:txBody>
      </p:sp>
    </p:spTree>
    <p:extLst>
      <p:ext uri="{BB962C8B-B14F-4D97-AF65-F5344CB8AC3E}">
        <p14:creationId xmlns:p14="http://schemas.microsoft.com/office/powerpoint/2010/main" val="937211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43FF-0845-4F6E-E58A-93B630AB9B03}"/>
              </a:ext>
            </a:extLst>
          </p:cNvPr>
          <p:cNvSpPr>
            <a:spLocks noGrp="1"/>
          </p:cNvSpPr>
          <p:nvPr>
            <p:ph type="title"/>
          </p:nvPr>
        </p:nvSpPr>
        <p:spPr>
          <a:xfrm>
            <a:off x="3007360" y="237474"/>
            <a:ext cx="6431281" cy="620712"/>
          </a:xfrm>
        </p:spPr>
        <p:txBody>
          <a:bodyPr/>
          <a:lstStyle/>
          <a:p>
            <a:r>
              <a:rPr lang="en-US" sz="2800" dirty="0"/>
              <a:t>Effects of Sepsis </a:t>
            </a:r>
            <a:endParaRPr lang="en-US" dirty="0"/>
          </a:p>
        </p:txBody>
      </p:sp>
      <p:pic>
        <p:nvPicPr>
          <p:cNvPr id="4" name="Content Placeholder 3" descr="Mayo Clinic illustration explaining sepsis, which occurs when a blood infection triggers widespread inflammatory responses that damage vital organs through leaky blood vessels and clots.">
            <a:extLst>
              <a:ext uri="{FF2B5EF4-FFF2-40B4-BE49-F238E27FC236}">
                <a16:creationId xmlns:a16="http://schemas.microsoft.com/office/drawing/2014/main" id="{2AE45D71-9218-0604-5079-5E4AC9354997}"/>
              </a:ext>
              <a:ext uri="{C183D7F6-B498-43B3-948B-1728B52AA6E4}">
                <adec:decorative xmlns:adec="http://schemas.microsoft.com/office/drawing/2017/decorative" val="0"/>
              </a:ext>
            </a:extLst>
          </p:cNvPr>
          <p:cNvPicPr>
            <a:picLocks noGrp="1" noChangeAspect="1"/>
          </p:cNvPicPr>
          <p:nvPr>
            <p:ph sz="quarter" idx="13"/>
          </p:nvPr>
        </p:nvPicPr>
        <p:blipFill>
          <a:blip r:embed="rId2"/>
          <a:stretch>
            <a:fillRect/>
          </a:stretch>
        </p:blipFill>
        <p:spPr>
          <a:xfrm>
            <a:off x="3007360" y="1827779"/>
            <a:ext cx="6146735" cy="3453348"/>
          </a:xfrm>
          <a:prstGeom prst="rect">
            <a:avLst/>
          </a:prstGeom>
        </p:spPr>
      </p:pic>
    </p:spTree>
    <p:extLst>
      <p:ext uri="{BB962C8B-B14F-4D97-AF65-F5344CB8AC3E}">
        <p14:creationId xmlns:p14="http://schemas.microsoft.com/office/powerpoint/2010/main" val="645706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CF29-9BC1-FCA3-1BC4-5AB83AC1E90F}"/>
              </a:ext>
            </a:extLst>
          </p:cNvPr>
          <p:cNvSpPr>
            <a:spLocks noGrp="1"/>
          </p:cNvSpPr>
          <p:nvPr>
            <p:ph type="title"/>
          </p:nvPr>
        </p:nvSpPr>
        <p:spPr>
          <a:xfrm>
            <a:off x="3163321" y="332724"/>
            <a:ext cx="5686765" cy="812401"/>
          </a:xfrm>
        </p:spPr>
        <p:txBody>
          <a:bodyPr/>
          <a:lstStyle/>
          <a:p>
            <a:r>
              <a:rPr lang="en-US" sz="2800" dirty="0"/>
              <a:t>Systemic Inflammatory Response (SIRS)</a:t>
            </a:r>
          </a:p>
        </p:txBody>
      </p:sp>
      <p:pic>
        <p:nvPicPr>
          <p:cNvPr id="4" name="Content Placeholder 3">
            <a:extLst>
              <a:ext uri="{FF2B5EF4-FFF2-40B4-BE49-F238E27FC236}">
                <a16:creationId xmlns:a16="http://schemas.microsoft.com/office/drawing/2014/main" id="{4A7D1D0D-9A76-7AB6-90B7-5F9DBCAF8BA0}"/>
              </a:ext>
              <a:ext uri="{C183D7F6-B498-43B3-948B-1728B52AA6E4}">
                <adec:decorative xmlns:adec="http://schemas.microsoft.com/office/drawing/2017/decorative" val="0"/>
              </a:ext>
            </a:extLst>
          </p:cNvPr>
          <p:cNvPicPr>
            <a:picLocks noGrp="1" noChangeAspect="1"/>
          </p:cNvPicPr>
          <p:nvPr>
            <p:ph sz="quarter" idx="13"/>
          </p:nvPr>
        </p:nvPicPr>
        <p:blipFill>
          <a:blip r:embed="rId2"/>
          <a:stretch>
            <a:fillRect/>
          </a:stretch>
        </p:blipFill>
        <p:spPr>
          <a:xfrm>
            <a:off x="4783441" y="1381832"/>
            <a:ext cx="2436061" cy="2192027"/>
          </a:xfrm>
          <a:prstGeom prst="rect">
            <a:avLst/>
          </a:prstGeom>
        </p:spPr>
      </p:pic>
      <p:sp>
        <p:nvSpPr>
          <p:cNvPr id="6" name="TextBox 5">
            <a:extLst>
              <a:ext uri="{FF2B5EF4-FFF2-40B4-BE49-F238E27FC236}">
                <a16:creationId xmlns:a16="http://schemas.microsoft.com/office/drawing/2014/main" id="{5F144657-242C-42D1-B6B6-FB3010548D9D}"/>
              </a:ext>
            </a:extLst>
          </p:cNvPr>
          <p:cNvSpPr txBox="1"/>
          <p:nvPr/>
        </p:nvSpPr>
        <p:spPr>
          <a:xfrm>
            <a:off x="3068320" y="3810566"/>
            <a:ext cx="5679439" cy="2554545"/>
          </a:xfrm>
          <a:prstGeom prst="rect">
            <a:avLst/>
          </a:prstGeom>
          <a:noFill/>
        </p:spPr>
        <p:txBody>
          <a:bodyPr wrap="square" lIns="91440" tIns="45720" rIns="91440" bIns="45720" anchor="t">
            <a:spAutoFit/>
          </a:bodyPr>
          <a:lstStyle/>
          <a:p>
            <a:pPr algn="ctr"/>
            <a:r>
              <a:rPr lang="en-US" sz="2000" b="1" dirty="0">
                <a:solidFill>
                  <a:schemeClr val="bg2">
                    <a:lumMod val="40000"/>
                    <a:lumOff val="60000"/>
                  </a:schemeClr>
                </a:solidFill>
                <a:latin typeface="Franklin Gothic Heavy"/>
              </a:rPr>
              <a:t>Sepsis = SIRS, SIRS = Sepsis</a:t>
            </a:r>
            <a:endParaRPr lang="en-US" sz="2000" b="1" dirty="0">
              <a:solidFill>
                <a:schemeClr val="bg2">
                  <a:lumMod val="40000"/>
                  <a:lumOff val="60000"/>
                </a:schemeClr>
              </a:solidFill>
              <a:latin typeface="Franklin Gothic Heavy"/>
              <a:cs typeface="Calibri"/>
            </a:endParaRPr>
          </a:p>
          <a:p>
            <a:endParaRPr lang="en-US" sz="2000" dirty="0"/>
          </a:p>
          <a:p>
            <a:r>
              <a:rPr lang="en-US" sz="2000" dirty="0"/>
              <a:t>When the response is caused by the presence of bacteria it is called Septicemia. </a:t>
            </a:r>
            <a:endParaRPr lang="en-US" sz="2000" dirty="0">
              <a:cs typeface="Calibri"/>
            </a:endParaRPr>
          </a:p>
          <a:p>
            <a:endParaRPr lang="en-US" sz="2000" dirty="0"/>
          </a:p>
          <a:p>
            <a:r>
              <a:rPr lang="en-US" sz="2000" b="1" dirty="0"/>
              <a:t>If left untreated, can lead to Septic Shock: </a:t>
            </a:r>
            <a:r>
              <a:rPr lang="en-US" sz="2000" dirty="0"/>
              <a:t>a state of severe sepsis that leads to hypotension and poor tissue perfusion = organ failure.</a:t>
            </a:r>
          </a:p>
        </p:txBody>
      </p:sp>
    </p:spTree>
    <p:extLst>
      <p:ext uri="{BB962C8B-B14F-4D97-AF65-F5344CB8AC3E}">
        <p14:creationId xmlns:p14="http://schemas.microsoft.com/office/powerpoint/2010/main" val="641396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21D7-4105-9D10-C2E4-92D98A7705A1}"/>
              </a:ext>
            </a:extLst>
          </p:cNvPr>
          <p:cNvSpPr>
            <a:spLocks noGrp="1"/>
          </p:cNvSpPr>
          <p:nvPr>
            <p:ph type="title"/>
          </p:nvPr>
        </p:nvSpPr>
        <p:spPr>
          <a:xfrm>
            <a:off x="3019812" y="421370"/>
            <a:ext cx="5847962" cy="642202"/>
          </a:xfrm>
        </p:spPr>
        <p:txBody>
          <a:bodyPr/>
          <a:lstStyle/>
          <a:p>
            <a:r>
              <a:rPr lang="en-US" sz="2400" dirty="0"/>
              <a:t>Pathophysiology: Effects of A Complex Immunocompromising Process</a:t>
            </a:r>
          </a:p>
        </p:txBody>
      </p:sp>
      <p:sp>
        <p:nvSpPr>
          <p:cNvPr id="3" name="Content Placeholder 2">
            <a:extLst>
              <a:ext uri="{FF2B5EF4-FFF2-40B4-BE49-F238E27FC236}">
                <a16:creationId xmlns:a16="http://schemas.microsoft.com/office/drawing/2014/main" id="{69DDA9A5-7D29-4B44-848B-8B20E8169E56}"/>
              </a:ext>
            </a:extLst>
          </p:cNvPr>
          <p:cNvSpPr>
            <a:spLocks noGrp="1"/>
          </p:cNvSpPr>
          <p:nvPr>
            <p:ph sz="quarter" idx="13"/>
          </p:nvPr>
        </p:nvSpPr>
        <p:spPr>
          <a:xfrm>
            <a:off x="2923267" y="2873828"/>
            <a:ext cx="6041052" cy="3487215"/>
          </a:xfrm>
        </p:spPr>
        <p:txBody>
          <a:bodyPr vert="horz" lIns="91440" tIns="45720" rIns="91440" bIns="45720" rtlCol="0" anchor="t">
            <a:normAutofit/>
          </a:bodyPr>
          <a:lstStyle/>
          <a:p>
            <a:pPr marL="342900" indent="-342900">
              <a:buFont typeface="Arial" panose="020B0604020202020204" pitchFamily="34" charset="0"/>
              <a:buChar char="•"/>
            </a:pPr>
            <a:r>
              <a:rPr lang="en-US" sz="2000" dirty="0"/>
              <a:t>Inflammation is the body’s natural response to a chemical, traumatic, or infectious insult.</a:t>
            </a:r>
            <a:endParaRPr lang="en-US" sz="2000" dirty="0">
              <a:cs typeface="Calibri"/>
            </a:endParaRPr>
          </a:p>
          <a:p>
            <a:pPr marL="342900" indent="-342900">
              <a:buFont typeface="Arial" panose="020B0604020202020204" pitchFamily="34" charset="0"/>
              <a:buChar char="•"/>
            </a:pPr>
            <a:r>
              <a:rPr lang="en-US" sz="2000" dirty="0"/>
              <a:t>Following an insult, local pro-inflammatory mediators, cytokines are produced and released. </a:t>
            </a:r>
          </a:p>
          <a:p>
            <a:pPr marL="342900" indent="-342900">
              <a:buFont typeface="Arial" panose="020B0604020202020204" pitchFamily="34" charset="0"/>
              <a:buChar char="•"/>
            </a:pPr>
            <a:r>
              <a:rPr lang="en-US" sz="2000" dirty="0"/>
              <a:t>Unregulated release of cytokines can elicit toxic reactions and promote cellular adhesion.</a:t>
            </a:r>
          </a:p>
          <a:p>
            <a:pPr marL="342900" indent="-342900">
              <a:buFont typeface="Arial" panose="020B0604020202020204" pitchFamily="34" charset="0"/>
              <a:buChar char="•"/>
            </a:pPr>
            <a:r>
              <a:rPr lang="en-US" sz="2000" dirty="0"/>
              <a:t>Cell damaging proteases are released (prostaglandins), leading to fever, tachycardia, ventilation/perfusion abnormalities, acidosis, and activation of the clotting cascade. </a:t>
            </a:r>
          </a:p>
          <a:p>
            <a:endParaRPr lang="en-US" dirty="0"/>
          </a:p>
        </p:txBody>
      </p:sp>
      <p:pic>
        <p:nvPicPr>
          <p:cNvPr id="5" name="Picture 4" descr="A dramatic, black and white photograph showing a pair of vintage, dark boxing gloves hanging down, suggesting themes of fighting, retirement, or struggle. The gloves have prominent white laces and a worn texture.">
            <a:extLst>
              <a:ext uri="{FF2B5EF4-FFF2-40B4-BE49-F238E27FC236}">
                <a16:creationId xmlns:a16="http://schemas.microsoft.com/office/drawing/2014/main" id="{5A3EC31D-8640-A843-42C9-EB78362ACC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2737" y="1379982"/>
            <a:ext cx="1147548" cy="1147548"/>
          </a:xfrm>
          <a:prstGeom prst="rect">
            <a:avLst/>
          </a:prstGeom>
        </p:spPr>
      </p:pic>
    </p:spTree>
    <p:extLst>
      <p:ext uri="{BB962C8B-B14F-4D97-AF65-F5344CB8AC3E}">
        <p14:creationId xmlns:p14="http://schemas.microsoft.com/office/powerpoint/2010/main" val="3089447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7F02-1D6F-3CF8-6444-0F1441F27691}"/>
              </a:ext>
            </a:extLst>
          </p:cNvPr>
          <p:cNvSpPr>
            <a:spLocks noGrp="1"/>
          </p:cNvSpPr>
          <p:nvPr>
            <p:ph type="title"/>
          </p:nvPr>
        </p:nvSpPr>
        <p:spPr>
          <a:xfrm>
            <a:off x="3164682" y="249380"/>
            <a:ext cx="6553202" cy="525463"/>
          </a:xfrm>
        </p:spPr>
        <p:txBody>
          <a:bodyPr/>
          <a:lstStyle/>
          <a:p>
            <a:r>
              <a:rPr lang="en-US" sz="2800" dirty="0"/>
              <a:t>Pathophysiology of Sepsis:</a:t>
            </a:r>
          </a:p>
        </p:txBody>
      </p:sp>
      <p:sp>
        <p:nvSpPr>
          <p:cNvPr id="3" name="Content Placeholder 2">
            <a:extLst>
              <a:ext uri="{FF2B5EF4-FFF2-40B4-BE49-F238E27FC236}">
                <a16:creationId xmlns:a16="http://schemas.microsoft.com/office/drawing/2014/main" id="{B661F3E2-F3BF-CA2A-3A21-2FFD6CD195A4}"/>
              </a:ext>
            </a:extLst>
          </p:cNvPr>
          <p:cNvSpPr>
            <a:spLocks noGrp="1"/>
          </p:cNvSpPr>
          <p:nvPr>
            <p:ph sz="quarter" idx="13"/>
          </p:nvPr>
        </p:nvSpPr>
        <p:spPr>
          <a:xfrm>
            <a:off x="2979964" y="1716632"/>
            <a:ext cx="5852091" cy="4758243"/>
          </a:xfrm>
        </p:spPr>
        <p:txBody>
          <a:bodyPr vert="horz" lIns="91440" tIns="45720" rIns="91440" bIns="45720" rtlCol="0" anchor="t">
            <a:normAutofit/>
          </a:bodyPr>
          <a:lstStyle/>
          <a:p>
            <a:r>
              <a:rPr lang="en-US" sz="2400" dirty="0"/>
              <a:t>The presence of wide-spread inflammation disrupts clotting mechanisms. </a:t>
            </a:r>
          </a:p>
          <a:p>
            <a:r>
              <a:rPr lang="en-US" sz="2400" dirty="0"/>
              <a:t>	• DIC </a:t>
            </a:r>
            <a:endParaRPr lang="en-US" sz="2400" dirty="0">
              <a:cs typeface="Calibri"/>
            </a:endParaRPr>
          </a:p>
          <a:p>
            <a:r>
              <a:rPr lang="en-US" sz="2400" dirty="0"/>
              <a:t>Poor tissue perfusion leads to multisystem organ failure (MODS)</a:t>
            </a:r>
          </a:p>
          <a:p>
            <a:endParaRPr lang="en-US" dirty="0"/>
          </a:p>
        </p:txBody>
      </p:sp>
      <p:pic>
        <p:nvPicPr>
          <p:cNvPr id="4" name="Picture 3" descr="A dramatic, black and white photograph showing a pair of vintage, dark boxing gloves hanging down, suggesting themes of fighting, retirement, or struggle. The gloves have prominent white laces and a worn texture.">
            <a:extLst>
              <a:ext uri="{FF2B5EF4-FFF2-40B4-BE49-F238E27FC236}">
                <a16:creationId xmlns:a16="http://schemas.microsoft.com/office/drawing/2014/main" id="{DF2DE04E-7A7B-D28D-EC43-C7476CA15CFD}"/>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641225" y="4254661"/>
            <a:ext cx="2486025" cy="1838325"/>
          </a:xfrm>
          <a:prstGeom prst="rect">
            <a:avLst/>
          </a:prstGeom>
        </p:spPr>
      </p:pic>
    </p:spTree>
    <p:extLst>
      <p:ext uri="{BB962C8B-B14F-4D97-AF65-F5344CB8AC3E}">
        <p14:creationId xmlns:p14="http://schemas.microsoft.com/office/powerpoint/2010/main" val="1491603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7F02-1D6F-3CF8-6444-0F1441F27691}"/>
              </a:ext>
            </a:extLst>
          </p:cNvPr>
          <p:cNvSpPr>
            <a:spLocks noGrp="1"/>
          </p:cNvSpPr>
          <p:nvPr>
            <p:ph type="title"/>
          </p:nvPr>
        </p:nvSpPr>
        <p:spPr>
          <a:xfrm>
            <a:off x="3164682" y="249380"/>
            <a:ext cx="6553202" cy="525463"/>
          </a:xfrm>
        </p:spPr>
        <p:txBody>
          <a:bodyPr/>
          <a:lstStyle/>
          <a:p>
            <a:r>
              <a:rPr lang="en-US" sz="2800" dirty="0"/>
              <a:t>Pathophysiology:</a:t>
            </a:r>
          </a:p>
        </p:txBody>
      </p:sp>
      <p:pic>
        <p:nvPicPr>
          <p:cNvPr id="4" name="Picture 3" descr="A medical diagram illustrating various causes and factors related to systemic inflammatory responses or injury. A central figure with an injured heart is surrounded by red-bordered bubbles listing causes like Ischemia and Reperfusion, Surgical Trauma, Hemorrhage, Drug Toxicity, and Transfusion. Organs and cells shown include the brain, lungs, heart, kidney, intestines, and different blood/immune cells.">
            <a:extLst>
              <a:ext uri="{FF2B5EF4-FFF2-40B4-BE49-F238E27FC236}">
                <a16:creationId xmlns:a16="http://schemas.microsoft.com/office/drawing/2014/main" id="{3F50856C-6D35-80D4-E2A7-6E3B9EBC255E}"/>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266161" y="914633"/>
            <a:ext cx="5554969" cy="5490929"/>
          </a:xfrm>
          <a:prstGeom prst="rect">
            <a:avLst/>
          </a:prstGeom>
        </p:spPr>
      </p:pic>
    </p:spTree>
    <p:extLst>
      <p:ext uri="{BB962C8B-B14F-4D97-AF65-F5344CB8AC3E}">
        <p14:creationId xmlns:p14="http://schemas.microsoft.com/office/powerpoint/2010/main" val="246332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medical flow chart illustrating the pathophysiology of sepsis and septic shock. The chart begins with a Microbiologic stimulus (bacteria, fungi, parasites, viruses) and branches into pathways that include the activation of the coagulation cascade, macrophage activation, endothelial damage, microcirculatory dysfunction, and culminates in Disseminated intravascular coagulation, Tissue hypoxia, Cardiovascular dysfunction, Organ dysfunction, and ultimately Death. It also shows the opposing arms of Hyper-inflammation and Hypo-inflammation.">
            <a:extLst>
              <a:ext uri="{FF2B5EF4-FFF2-40B4-BE49-F238E27FC236}">
                <a16:creationId xmlns:a16="http://schemas.microsoft.com/office/drawing/2014/main" id="{0865BD75-D6E5-A495-FDAC-8CF8936AB471}"/>
              </a:ext>
              <a:ext uri="{C183D7F6-B498-43B3-948B-1728B52AA6E4}">
                <adec:decorative xmlns:adec="http://schemas.microsoft.com/office/drawing/2017/decorative" val="0"/>
              </a:ext>
            </a:extLst>
          </p:cNvPr>
          <p:cNvPicPr>
            <a:picLocks noGrp="1" noChangeAspect="1"/>
          </p:cNvPicPr>
          <p:nvPr>
            <p:ph sz="quarter" idx="4294967295"/>
          </p:nvPr>
        </p:nvPicPr>
        <p:blipFill>
          <a:blip r:embed="rId2"/>
          <a:stretch>
            <a:fillRect/>
          </a:stretch>
        </p:blipFill>
        <p:spPr>
          <a:xfrm>
            <a:off x="955963" y="339493"/>
            <a:ext cx="6956723" cy="5807174"/>
          </a:xfrm>
          <a:prstGeom prst="rect">
            <a:avLst/>
          </a:prstGeom>
        </p:spPr>
      </p:pic>
      <p:sp>
        <p:nvSpPr>
          <p:cNvPr id="2" name="Title 1">
            <a:extLst>
              <a:ext uri="{FF2B5EF4-FFF2-40B4-BE49-F238E27FC236}">
                <a16:creationId xmlns:a16="http://schemas.microsoft.com/office/drawing/2014/main" id="{329032D7-42BE-1132-C975-85C2CCC75D18}"/>
              </a:ext>
            </a:extLst>
          </p:cNvPr>
          <p:cNvSpPr>
            <a:spLocks noGrp="1"/>
          </p:cNvSpPr>
          <p:nvPr>
            <p:ph type="title" idx="4294967295"/>
          </p:nvPr>
        </p:nvSpPr>
        <p:spPr>
          <a:xfrm>
            <a:off x="3162298" y="-525463"/>
            <a:ext cx="6553202" cy="525463"/>
          </a:xfrm>
        </p:spPr>
        <p:txBody>
          <a:bodyPr vert="horz" lIns="91440" tIns="45720" rIns="91440" bIns="45720" rtlCol="0" anchor="b">
            <a:noAutofit/>
          </a:bodyPr>
          <a:lstStyle/>
          <a:p>
            <a:r>
              <a:rPr lang="en-US" dirty="0"/>
              <a:t>Continued </a:t>
            </a:r>
          </a:p>
        </p:txBody>
      </p:sp>
    </p:spTree>
    <p:extLst>
      <p:ext uri="{BB962C8B-B14F-4D97-AF65-F5344CB8AC3E}">
        <p14:creationId xmlns:p14="http://schemas.microsoft.com/office/powerpoint/2010/main" val="437256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4684-B060-8231-C16E-AC173E1E3BBD}"/>
              </a:ext>
            </a:extLst>
          </p:cNvPr>
          <p:cNvSpPr>
            <a:spLocks noGrp="1"/>
          </p:cNvSpPr>
          <p:nvPr>
            <p:ph type="title"/>
          </p:nvPr>
        </p:nvSpPr>
        <p:spPr>
          <a:xfrm>
            <a:off x="2971800" y="237474"/>
            <a:ext cx="5888835" cy="525463"/>
          </a:xfrm>
        </p:spPr>
        <p:txBody>
          <a:bodyPr/>
          <a:lstStyle/>
          <a:p>
            <a:r>
              <a:rPr lang="en-US" sz="2800" dirty="0"/>
              <a:t>Clinical Signs &amp; Symptoms </a:t>
            </a:r>
            <a:endParaRPr lang="en-US" dirty="0"/>
          </a:p>
        </p:txBody>
      </p:sp>
      <p:sp>
        <p:nvSpPr>
          <p:cNvPr id="3" name="Content Placeholder 2">
            <a:extLst>
              <a:ext uri="{FF2B5EF4-FFF2-40B4-BE49-F238E27FC236}">
                <a16:creationId xmlns:a16="http://schemas.microsoft.com/office/drawing/2014/main" id="{504E1CAD-24E1-F9A4-A6CD-3C9CB9C26C5E}"/>
              </a:ext>
            </a:extLst>
          </p:cNvPr>
          <p:cNvSpPr>
            <a:spLocks noGrp="1"/>
          </p:cNvSpPr>
          <p:nvPr>
            <p:ph sz="quarter" idx="13"/>
          </p:nvPr>
        </p:nvSpPr>
        <p:spPr>
          <a:xfrm>
            <a:off x="3183038" y="1866122"/>
            <a:ext cx="5446611" cy="4453655"/>
          </a:xfrm>
        </p:spPr>
        <p:txBody>
          <a:bodyPr vert="horz" lIns="91440" tIns="45720" rIns="91440" bIns="45720" rtlCol="0" anchor="t">
            <a:normAutofit/>
          </a:bodyPr>
          <a:lstStyle/>
          <a:p>
            <a:r>
              <a:rPr lang="en-US" sz="2400" dirty="0"/>
              <a:t>Fever</a:t>
            </a:r>
          </a:p>
          <a:p>
            <a:r>
              <a:rPr lang="en-US" sz="2400" dirty="0"/>
              <a:t>Chills</a:t>
            </a:r>
          </a:p>
          <a:p>
            <a:r>
              <a:rPr lang="en-US" sz="2400" dirty="0"/>
              <a:t>Cough \SOB</a:t>
            </a:r>
          </a:p>
          <a:p>
            <a:r>
              <a:rPr lang="en-US" sz="2400" dirty="0"/>
              <a:t>Fatigue</a:t>
            </a:r>
          </a:p>
          <a:p>
            <a:r>
              <a:rPr lang="en-US" sz="2400" dirty="0"/>
              <a:t>Dizziness</a:t>
            </a:r>
          </a:p>
          <a:p>
            <a:r>
              <a:rPr lang="en-US" sz="2400" dirty="0"/>
              <a:t>Headache</a:t>
            </a:r>
          </a:p>
          <a:p>
            <a:r>
              <a:rPr lang="en-US" sz="2400" dirty="0"/>
              <a:t>Dysuria</a:t>
            </a:r>
          </a:p>
          <a:p>
            <a:r>
              <a:rPr lang="en-US" sz="2400" dirty="0"/>
              <a:t>Flank pain</a:t>
            </a:r>
          </a:p>
          <a:p>
            <a:r>
              <a:rPr lang="en-US" sz="2400" dirty="0"/>
              <a:t>Abdominal pain</a:t>
            </a:r>
          </a:p>
          <a:p>
            <a:r>
              <a:rPr lang="en-US" sz="2400" dirty="0"/>
              <a:t>Joint pain, tenderness, body aches</a:t>
            </a:r>
          </a:p>
        </p:txBody>
      </p:sp>
      <p:pic>
        <p:nvPicPr>
          <p:cNvPr id="6" name="Picture 5" descr="Cleveland Clinic infographic titled &quot;Sepsis: Symptoms of sepsis include:&quot; The graphic displays nine common signs: Fast heart rate, Low blood pressure, Fever or hypothermia, Shaking or chills, Warm or clammy/sweaty skin, Confusion or disorientation, Shortness of breath, Sepsis rash, and Extreme pain or discomfort.">
            <a:extLst>
              <a:ext uri="{FF2B5EF4-FFF2-40B4-BE49-F238E27FC236}">
                <a16:creationId xmlns:a16="http://schemas.microsoft.com/office/drawing/2014/main" id="{0E765235-3B64-B5DB-8EBF-B04CB71C2252}"/>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082904" y="1174719"/>
            <a:ext cx="3777731" cy="4097188"/>
          </a:xfrm>
          <a:prstGeom prst="rect">
            <a:avLst/>
          </a:prstGeom>
        </p:spPr>
      </p:pic>
    </p:spTree>
    <p:extLst>
      <p:ext uri="{BB962C8B-B14F-4D97-AF65-F5344CB8AC3E}">
        <p14:creationId xmlns:p14="http://schemas.microsoft.com/office/powerpoint/2010/main" val="3561338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BE78-31CF-681F-AB96-BCBA4C7F1B8B}"/>
              </a:ext>
            </a:extLst>
          </p:cNvPr>
          <p:cNvSpPr>
            <a:spLocks noGrp="1"/>
          </p:cNvSpPr>
          <p:nvPr>
            <p:ph type="title"/>
          </p:nvPr>
        </p:nvSpPr>
        <p:spPr>
          <a:xfrm>
            <a:off x="3152776" y="261286"/>
            <a:ext cx="4723917" cy="525463"/>
          </a:xfrm>
        </p:spPr>
        <p:txBody>
          <a:bodyPr/>
          <a:lstStyle/>
          <a:p>
            <a:r>
              <a:rPr lang="en-US" sz="2800" dirty="0"/>
              <a:t>Duration</a:t>
            </a:r>
            <a:endParaRPr lang="en-US" sz="2800"/>
          </a:p>
        </p:txBody>
      </p:sp>
      <p:sp>
        <p:nvSpPr>
          <p:cNvPr id="3" name="Content Placeholder 2">
            <a:extLst>
              <a:ext uri="{FF2B5EF4-FFF2-40B4-BE49-F238E27FC236}">
                <a16:creationId xmlns:a16="http://schemas.microsoft.com/office/drawing/2014/main" id="{39B7D3CA-2255-6F5C-CBB1-120D5909E164}"/>
              </a:ext>
            </a:extLst>
          </p:cNvPr>
          <p:cNvSpPr>
            <a:spLocks noGrp="1"/>
          </p:cNvSpPr>
          <p:nvPr>
            <p:ph sz="quarter" idx="13"/>
          </p:nvPr>
        </p:nvSpPr>
        <p:spPr>
          <a:xfrm>
            <a:off x="3291840" y="1049882"/>
            <a:ext cx="5337810" cy="5212022"/>
          </a:xfrm>
        </p:spPr>
        <p:txBody>
          <a:bodyPr/>
          <a:lstStyle/>
          <a:p>
            <a:pPr marL="285750" indent="-285750">
              <a:buFont typeface="Arial" panose="020B0604020202020204" pitchFamily="34" charset="0"/>
              <a:buChar char="•"/>
            </a:pPr>
            <a:r>
              <a:rPr lang="en-US" sz="2000" dirty="0"/>
              <a:t>Sepsis can develop quickly from initial infection and progress to septic shock in as little as </a:t>
            </a:r>
            <a:r>
              <a:rPr lang="en-US" sz="2000" b="1" dirty="0"/>
              <a:t>12 to 24 hours</a:t>
            </a:r>
          </a:p>
          <a:p>
            <a:pPr marL="285750" indent="-285750">
              <a:buFont typeface="Arial" panose="020B0604020202020204" pitchFamily="34" charset="0"/>
              <a:buChar char="•"/>
            </a:pPr>
            <a:endParaRPr lang="en-US" dirty="0"/>
          </a:p>
        </p:txBody>
      </p:sp>
      <p:pic>
        <p:nvPicPr>
          <p:cNvPr id="4" name="Picture 3" descr="Sepsis Alliance infographic explaining the T.I.M.E. acronym for recognizing sepsis symptoms. T stands for Temperature (higher or lower than normal), I stands for Infection (may have signs and symptoms), M stands for Mental Decline (confused, sleepy, difficult to rouse), and E stands for Extremely Ill (severe pain, discomfort, shortness of breath). The graphic urges seeking urgent medical care and asking, &quot;Could it be sepsis?&quot;">
            <a:extLst>
              <a:ext uri="{FF2B5EF4-FFF2-40B4-BE49-F238E27FC236}">
                <a16:creationId xmlns:a16="http://schemas.microsoft.com/office/drawing/2014/main" id="{95F8FE9F-9E0D-9921-9A73-828795891E02}"/>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884165" y="2627604"/>
            <a:ext cx="6165733" cy="3884330"/>
          </a:xfrm>
          <a:prstGeom prst="rect">
            <a:avLst/>
          </a:prstGeom>
        </p:spPr>
      </p:pic>
    </p:spTree>
    <p:extLst>
      <p:ext uri="{BB962C8B-B14F-4D97-AF65-F5344CB8AC3E}">
        <p14:creationId xmlns:p14="http://schemas.microsoft.com/office/powerpoint/2010/main" val="1882247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53B45-A78A-341D-4411-F62AEA3BA907}"/>
              </a:ext>
            </a:extLst>
          </p:cNvPr>
          <p:cNvSpPr>
            <a:spLocks noGrp="1"/>
          </p:cNvSpPr>
          <p:nvPr>
            <p:ph type="title"/>
          </p:nvPr>
        </p:nvSpPr>
        <p:spPr>
          <a:xfrm>
            <a:off x="3108959" y="237474"/>
            <a:ext cx="5628641" cy="525463"/>
          </a:xfrm>
        </p:spPr>
        <p:txBody>
          <a:bodyPr/>
          <a:lstStyle/>
          <a:p>
            <a:r>
              <a:rPr lang="en-US" sz="2800"/>
              <a:t>Three stages of sepsis</a:t>
            </a:r>
          </a:p>
        </p:txBody>
      </p:sp>
      <p:sp>
        <p:nvSpPr>
          <p:cNvPr id="3" name="Content Placeholder 2">
            <a:extLst>
              <a:ext uri="{FF2B5EF4-FFF2-40B4-BE49-F238E27FC236}">
                <a16:creationId xmlns:a16="http://schemas.microsoft.com/office/drawing/2014/main" id="{B4FB79A3-CD52-C484-E856-05BE8042D9BC}"/>
              </a:ext>
            </a:extLst>
          </p:cNvPr>
          <p:cNvSpPr>
            <a:spLocks noGrp="1"/>
          </p:cNvSpPr>
          <p:nvPr>
            <p:ph sz="quarter" idx="13"/>
          </p:nvPr>
        </p:nvSpPr>
        <p:spPr>
          <a:xfrm>
            <a:off x="3345084" y="1526131"/>
            <a:ext cx="5546503" cy="1138745"/>
          </a:xfrm>
        </p:spPr>
        <p:txBody>
          <a:bodyPr vert="horz" lIns="91440" tIns="45720" rIns="91440" bIns="45720" rtlCol="0" anchor="t">
            <a:normAutofit/>
          </a:bodyPr>
          <a:lstStyle/>
          <a:p>
            <a:r>
              <a:rPr lang="en-US" sz="2400" dirty="0"/>
              <a:t>Sepsis progresses through distinct stages, each with specific clinical </a:t>
            </a:r>
            <a:r>
              <a:rPr lang="en-US" sz="2400"/>
              <a:t>features.</a:t>
            </a:r>
            <a:endParaRPr lang="en-US"/>
          </a:p>
          <a:p>
            <a:endParaRPr lang="en-US" sz="2400" dirty="0">
              <a:cs typeface="Calibri"/>
            </a:endParaRPr>
          </a:p>
        </p:txBody>
      </p:sp>
      <p:pic>
        <p:nvPicPr>
          <p:cNvPr id="4" name="Picture 3" descr="A graphic defining the stages of sepsis progression, sourced from Tenax Therapeutics, Inc. It uses an arrow chart to show the medical conditions: 1. Sepsis (Systemic Inflammation due to Infection), 2. Severe Sepsis (Sepsis plus Organ Failure), and 3. Septic Shock (Severe Sepsis plus Refractory Hypotension).">
            <a:extLst>
              <a:ext uri="{FF2B5EF4-FFF2-40B4-BE49-F238E27FC236}">
                <a16:creationId xmlns:a16="http://schemas.microsoft.com/office/drawing/2014/main" id="{839F8EE2-D621-6E17-42C0-F0BF2AED292E}"/>
              </a:ext>
              <a:ext uri="{C183D7F6-B498-43B3-948B-1728B52AA6E4}">
                <adec:decorative xmlns:adec="http://schemas.microsoft.com/office/drawing/2017/decorative" val="0"/>
              </a:ext>
            </a:extLst>
          </p:cNvPr>
          <p:cNvPicPr>
            <a:picLocks noChangeAspect="1"/>
          </p:cNvPicPr>
          <p:nvPr/>
        </p:nvPicPr>
        <p:blipFill rotWithShape="1">
          <a:blip r:embed="rId2"/>
          <a:srcRect r="-11408" b="-19753"/>
          <a:stretch/>
        </p:blipFill>
        <p:spPr>
          <a:xfrm>
            <a:off x="3208654" y="3649084"/>
            <a:ext cx="6179344" cy="2601766"/>
          </a:xfrm>
          <a:prstGeom prst="rect">
            <a:avLst/>
          </a:prstGeom>
        </p:spPr>
      </p:pic>
      <p:pic>
        <p:nvPicPr>
          <p:cNvPr id="5" name="Graphic 4" descr="Badge 1 with solid fill">
            <a:extLst>
              <a:ext uri="{FF2B5EF4-FFF2-40B4-BE49-F238E27FC236}">
                <a16:creationId xmlns:a16="http://schemas.microsoft.com/office/drawing/2014/main" id="{9A076630-EE2D-7527-459E-F774366A4B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62362" y="2674144"/>
            <a:ext cx="914400" cy="914400"/>
          </a:xfrm>
          <a:prstGeom prst="rect">
            <a:avLst/>
          </a:prstGeom>
        </p:spPr>
      </p:pic>
      <p:pic>
        <p:nvPicPr>
          <p:cNvPr id="6" name="Graphic 5" descr="Badge with solid fill">
            <a:extLst>
              <a:ext uri="{FF2B5EF4-FFF2-40B4-BE49-F238E27FC236}">
                <a16:creationId xmlns:a16="http://schemas.microsoft.com/office/drawing/2014/main" id="{9D40E885-7654-3734-F29A-46A83F82DE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88768" y="2674144"/>
            <a:ext cx="914400" cy="914400"/>
          </a:xfrm>
          <a:prstGeom prst="rect">
            <a:avLst/>
          </a:prstGeom>
        </p:spPr>
      </p:pic>
      <p:pic>
        <p:nvPicPr>
          <p:cNvPr id="7" name="Graphic 6" descr="Badge 3 with solid fill">
            <a:extLst>
              <a:ext uri="{FF2B5EF4-FFF2-40B4-BE49-F238E27FC236}">
                <a16:creationId xmlns:a16="http://schemas.microsoft.com/office/drawing/2014/main" id="{AA2EED05-538E-387E-1A85-8527B5B88D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86613" y="2674144"/>
            <a:ext cx="914400" cy="914400"/>
          </a:xfrm>
          <a:prstGeom prst="rect">
            <a:avLst/>
          </a:prstGeom>
        </p:spPr>
      </p:pic>
      <p:pic>
        <p:nvPicPr>
          <p:cNvPr id="9" name="Picture 8" descr="Magnifying glass">
            <a:extLst>
              <a:ext uri="{FF2B5EF4-FFF2-40B4-BE49-F238E27FC236}">
                <a16:creationId xmlns:a16="http://schemas.microsoft.com/office/drawing/2014/main" id="{23CC6AA4-F250-D334-0273-7E0089E88B50}"/>
              </a:ext>
            </a:extLst>
          </p:cNvPr>
          <p:cNvPicPr>
            <a:picLocks noChangeAspect="1"/>
          </p:cNvPicPr>
          <p:nvPr/>
        </p:nvPicPr>
        <p:blipFill>
          <a:blip r:embed="rId9"/>
          <a:stretch>
            <a:fillRect/>
          </a:stretch>
        </p:blipFill>
        <p:spPr>
          <a:xfrm>
            <a:off x="7867649" y="5498306"/>
            <a:ext cx="1028701" cy="1040607"/>
          </a:xfrm>
          <a:prstGeom prst="rect">
            <a:avLst/>
          </a:prstGeom>
        </p:spPr>
      </p:pic>
    </p:spTree>
    <p:extLst>
      <p:ext uri="{BB962C8B-B14F-4D97-AF65-F5344CB8AC3E}">
        <p14:creationId xmlns:p14="http://schemas.microsoft.com/office/powerpoint/2010/main" val="1885913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1037-5301-5A10-DC74-9EFA33D020C8}"/>
              </a:ext>
            </a:extLst>
          </p:cNvPr>
          <p:cNvSpPr>
            <a:spLocks noGrp="1"/>
          </p:cNvSpPr>
          <p:nvPr>
            <p:ph type="title"/>
          </p:nvPr>
        </p:nvSpPr>
        <p:spPr>
          <a:xfrm>
            <a:off x="3331370" y="308911"/>
            <a:ext cx="5410203" cy="525463"/>
          </a:xfrm>
          <a:solidFill>
            <a:srgbClr val="F3B7B7"/>
          </a:solidFill>
        </p:spPr>
        <p:txBody>
          <a:bodyPr/>
          <a:lstStyle/>
          <a:p>
            <a:r>
              <a:rPr lang="en-US" sz="2800" dirty="0">
                <a:solidFill>
                  <a:schemeClr val="tx2"/>
                </a:solidFill>
              </a:rPr>
              <a:t>Stage One</a:t>
            </a:r>
          </a:p>
        </p:txBody>
      </p:sp>
      <p:sp>
        <p:nvSpPr>
          <p:cNvPr id="3" name="Content Placeholder 2">
            <a:extLst>
              <a:ext uri="{FF2B5EF4-FFF2-40B4-BE49-F238E27FC236}">
                <a16:creationId xmlns:a16="http://schemas.microsoft.com/office/drawing/2014/main" id="{FFD39BA7-CBD9-F013-B570-4E6E6A8BB0AD}"/>
              </a:ext>
            </a:extLst>
          </p:cNvPr>
          <p:cNvSpPr>
            <a:spLocks noGrp="1"/>
          </p:cNvSpPr>
          <p:nvPr>
            <p:ph sz="quarter" idx="13"/>
          </p:nvPr>
        </p:nvSpPr>
        <p:spPr>
          <a:xfrm>
            <a:off x="3334871" y="1061457"/>
            <a:ext cx="5485278" cy="5431941"/>
          </a:xfrm>
        </p:spPr>
        <p:txBody>
          <a:bodyPr vert="horz" lIns="91440" tIns="45720" rIns="91440" bIns="45720" rtlCol="0" anchor="t">
            <a:normAutofit/>
          </a:bodyPr>
          <a:lstStyle/>
          <a:p>
            <a:endParaRPr lang="en-US" b="1" dirty="0"/>
          </a:p>
          <a:p>
            <a:r>
              <a:rPr lang="en-US" dirty="0"/>
              <a:t>The initial stage when the body's response to an infection triggers widespread inflammation. </a:t>
            </a:r>
          </a:p>
          <a:p>
            <a:r>
              <a:rPr lang="en-US" dirty="0"/>
              <a:t>Symptoms may include fever, increased heart rate, increased breathing rate, and generalized weakness. </a:t>
            </a:r>
            <a:endParaRPr lang="en-US"/>
          </a:p>
          <a:p>
            <a:r>
              <a:rPr lang="en-US" dirty="0"/>
              <a:t>At this stage, the infection is typically localized to one area of the body, but the inflammatory response begins to spread. </a:t>
            </a:r>
            <a:endParaRPr lang="en-US" dirty="0">
              <a:cs typeface="Calibri"/>
            </a:endParaRPr>
          </a:p>
          <a:p>
            <a:endParaRPr lang="en-US" dirty="0"/>
          </a:p>
          <a:p>
            <a:r>
              <a:rPr lang="en-US" b="1" dirty="0">
                <a:solidFill>
                  <a:srgbClr val="F3B7B7"/>
                </a:solidFill>
              </a:rPr>
              <a:t>Clinical Features:</a:t>
            </a:r>
            <a:endParaRPr lang="en-US" b="1" dirty="0">
              <a:solidFill>
                <a:srgbClr val="F3B7B7"/>
              </a:solidFill>
              <a:cs typeface="Calibri"/>
            </a:endParaRPr>
          </a:p>
          <a:p>
            <a:pPr marL="285750" indent="-285750">
              <a:buFont typeface="Arial" panose="020B0604020202020204" pitchFamily="34" charset="0"/>
              <a:buChar char="•"/>
            </a:pPr>
            <a:r>
              <a:rPr lang="en-US" dirty="0"/>
              <a:t>Fever or hypothermia</a:t>
            </a:r>
          </a:p>
          <a:p>
            <a:pPr marL="285750" indent="-285750">
              <a:buFont typeface="Arial" panose="020B0604020202020204" pitchFamily="34" charset="0"/>
              <a:buChar char="•"/>
            </a:pPr>
            <a:r>
              <a:rPr lang="en-US" dirty="0"/>
              <a:t>Rapid heart rate (tachycardia)</a:t>
            </a:r>
          </a:p>
          <a:p>
            <a:pPr marL="285750" indent="-285750">
              <a:buFont typeface="Arial" panose="020B0604020202020204" pitchFamily="34" charset="0"/>
              <a:buChar char="•"/>
            </a:pPr>
            <a:r>
              <a:rPr lang="en-US" dirty="0"/>
              <a:t>Increased respiratory rate (tachypnea)</a:t>
            </a:r>
          </a:p>
          <a:p>
            <a:pPr marL="285750" indent="-285750">
              <a:buFont typeface="Arial" panose="020B0604020202020204" pitchFamily="34" charset="0"/>
              <a:buChar char="•"/>
            </a:pPr>
            <a:r>
              <a:rPr lang="en-US" dirty="0"/>
              <a:t>Altered mental status</a:t>
            </a:r>
          </a:p>
          <a:p>
            <a:pPr marL="285750" indent="-285750">
              <a:buFont typeface="Arial" panose="020B0604020202020204" pitchFamily="34" charset="0"/>
              <a:buChar char="•"/>
            </a:pPr>
            <a:r>
              <a:rPr lang="en-US" dirty="0"/>
              <a:t>Elevated or low white blood cell count (leukocytosis or leukopenia)</a:t>
            </a:r>
          </a:p>
          <a:p>
            <a:endParaRPr lang="en-US" dirty="0"/>
          </a:p>
        </p:txBody>
      </p:sp>
    </p:spTree>
    <p:extLst>
      <p:ext uri="{BB962C8B-B14F-4D97-AF65-F5344CB8AC3E}">
        <p14:creationId xmlns:p14="http://schemas.microsoft.com/office/powerpoint/2010/main" val="2073017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804B-7867-33E8-0153-85384B98151C}"/>
              </a:ext>
            </a:extLst>
          </p:cNvPr>
          <p:cNvSpPr>
            <a:spLocks noGrp="1"/>
          </p:cNvSpPr>
          <p:nvPr>
            <p:ph type="title"/>
          </p:nvPr>
        </p:nvSpPr>
        <p:spPr>
          <a:xfrm>
            <a:off x="3402807" y="332724"/>
            <a:ext cx="5398296" cy="525463"/>
          </a:xfrm>
          <a:solidFill>
            <a:srgbClr val="E39A24"/>
          </a:solidFill>
        </p:spPr>
        <p:txBody>
          <a:bodyPr/>
          <a:lstStyle/>
          <a:p>
            <a:r>
              <a:rPr lang="en-US" sz="2800" dirty="0">
                <a:solidFill>
                  <a:schemeClr val="tx2"/>
                </a:solidFill>
              </a:rPr>
              <a:t>Stage Two</a:t>
            </a:r>
          </a:p>
        </p:txBody>
      </p:sp>
      <p:sp>
        <p:nvSpPr>
          <p:cNvPr id="3" name="Content Placeholder 2">
            <a:extLst>
              <a:ext uri="{FF2B5EF4-FFF2-40B4-BE49-F238E27FC236}">
                <a16:creationId xmlns:a16="http://schemas.microsoft.com/office/drawing/2014/main" id="{C35C8D38-D86C-5D79-17AF-097E4563CBAB}"/>
              </a:ext>
            </a:extLst>
          </p:cNvPr>
          <p:cNvSpPr>
            <a:spLocks noGrp="1"/>
          </p:cNvSpPr>
          <p:nvPr>
            <p:ph sz="quarter" idx="13"/>
          </p:nvPr>
        </p:nvSpPr>
        <p:spPr>
          <a:xfrm>
            <a:off x="3304166" y="1454695"/>
            <a:ext cx="5396921" cy="4758243"/>
          </a:xfrm>
        </p:spPr>
        <p:txBody>
          <a:bodyPr vert="horz" lIns="91440" tIns="45720" rIns="91440" bIns="45720" rtlCol="0" anchor="t">
            <a:normAutofit/>
          </a:bodyPr>
          <a:lstStyle/>
          <a:p>
            <a:r>
              <a:rPr lang="en-US" dirty="0"/>
              <a:t>If not treated promptly, infection can progress to severe sepsis. </a:t>
            </a:r>
            <a:endParaRPr lang="en-US"/>
          </a:p>
          <a:p>
            <a:r>
              <a:rPr lang="en-US" dirty="0"/>
              <a:t>In this stage, the inflammation leads to organ dysfunction or failure, (kidneys, lungs, liver, or brain may be affected). </a:t>
            </a:r>
            <a:endParaRPr lang="en-US"/>
          </a:p>
          <a:p>
            <a:endParaRPr lang="en-US" dirty="0">
              <a:cs typeface="Calibri"/>
            </a:endParaRPr>
          </a:p>
          <a:p>
            <a:r>
              <a:rPr lang="en-US" b="1" dirty="0">
                <a:solidFill>
                  <a:srgbClr val="E39A24"/>
                </a:solidFill>
              </a:rPr>
              <a:t>Clinical Features:</a:t>
            </a:r>
            <a:endParaRPr lang="en-US" b="1">
              <a:solidFill>
                <a:srgbClr val="E39A24"/>
              </a:solidFill>
              <a:cs typeface="Calibri"/>
            </a:endParaRPr>
          </a:p>
          <a:p>
            <a:pPr marL="285750" indent="-285750">
              <a:buFont typeface="Arial" panose="020B0604020202020204" pitchFamily="34" charset="0"/>
              <a:buChar char="•"/>
            </a:pPr>
            <a:r>
              <a:rPr lang="en-US" dirty="0"/>
              <a:t>Hypotension (low blood pressure)</a:t>
            </a:r>
          </a:p>
          <a:p>
            <a:pPr marL="285750" indent="-285750">
              <a:buFont typeface="Arial" panose="020B0604020202020204" pitchFamily="34" charset="0"/>
              <a:buChar char="•"/>
            </a:pPr>
            <a:r>
              <a:rPr lang="en-US" dirty="0">
                <a:cs typeface="Calibri"/>
              </a:rPr>
              <a:t>Difficulty breathing </a:t>
            </a:r>
          </a:p>
          <a:p>
            <a:pPr marL="285750" indent="-285750">
              <a:buFont typeface="Arial" panose="020B0604020202020204" pitchFamily="34" charset="0"/>
              <a:buChar char="•"/>
            </a:pPr>
            <a:r>
              <a:rPr lang="en-US" dirty="0">
                <a:cs typeface="Calibri"/>
              </a:rPr>
              <a:t>Changes in mental status </a:t>
            </a:r>
          </a:p>
          <a:p>
            <a:pPr marL="285750" indent="-285750">
              <a:buFont typeface="Arial" panose="020B0604020202020204" pitchFamily="34" charset="0"/>
              <a:buChar char="•"/>
            </a:pPr>
            <a:r>
              <a:rPr lang="en-US" dirty="0"/>
              <a:t>Signs of end-organ damage (e.g., altered kidney function, decreased urine output, liver dysfunction)</a:t>
            </a:r>
            <a:endParaRPr lang="en-US" dirty="0">
              <a:cs typeface="Calibri"/>
            </a:endParaRPr>
          </a:p>
          <a:p>
            <a:pPr marL="285750" indent="-285750">
              <a:buFont typeface="Arial" panose="020B0604020202020204" pitchFamily="34" charset="0"/>
              <a:buChar char="•"/>
            </a:pPr>
            <a:r>
              <a:rPr lang="en-US" dirty="0"/>
              <a:t>Lactic acidosis</a:t>
            </a:r>
          </a:p>
          <a:p>
            <a:pPr marL="285750" indent="-285750">
              <a:buFont typeface="Arial" panose="020B0604020202020204" pitchFamily="34" charset="0"/>
              <a:buChar char="•"/>
            </a:pPr>
            <a:r>
              <a:rPr lang="en-US" dirty="0"/>
              <a:t>Coagulopathy (abnormal blood clotting)</a:t>
            </a:r>
          </a:p>
          <a:p>
            <a:endParaRPr lang="en-US" dirty="0"/>
          </a:p>
        </p:txBody>
      </p:sp>
    </p:spTree>
    <p:extLst>
      <p:ext uri="{BB962C8B-B14F-4D97-AF65-F5344CB8AC3E}">
        <p14:creationId xmlns:p14="http://schemas.microsoft.com/office/powerpoint/2010/main" val="197175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D94B-911F-1971-30E9-DB9B7B5AAA26}"/>
              </a:ext>
            </a:extLst>
          </p:cNvPr>
          <p:cNvSpPr>
            <a:spLocks noGrp="1"/>
          </p:cNvSpPr>
          <p:nvPr>
            <p:ph type="title"/>
          </p:nvPr>
        </p:nvSpPr>
        <p:spPr>
          <a:xfrm>
            <a:off x="3367089" y="237474"/>
            <a:ext cx="5267327" cy="525463"/>
          </a:xfrm>
          <a:solidFill>
            <a:srgbClr val="C00000"/>
          </a:solidFill>
        </p:spPr>
        <p:txBody>
          <a:bodyPr/>
          <a:lstStyle/>
          <a:p>
            <a:r>
              <a:rPr lang="en-US" dirty="0"/>
              <a:t>Stage Three</a:t>
            </a:r>
          </a:p>
        </p:txBody>
      </p:sp>
      <p:sp>
        <p:nvSpPr>
          <p:cNvPr id="3" name="Content Placeholder 2">
            <a:extLst>
              <a:ext uri="{FF2B5EF4-FFF2-40B4-BE49-F238E27FC236}">
                <a16:creationId xmlns:a16="http://schemas.microsoft.com/office/drawing/2014/main" id="{C6777D29-8315-A14E-9826-3F6BEF6B64F9}"/>
              </a:ext>
            </a:extLst>
          </p:cNvPr>
          <p:cNvSpPr>
            <a:spLocks noGrp="1"/>
          </p:cNvSpPr>
          <p:nvPr>
            <p:ph sz="quarter" idx="13"/>
          </p:nvPr>
        </p:nvSpPr>
        <p:spPr>
          <a:xfrm>
            <a:off x="3259988" y="1359445"/>
            <a:ext cx="5262506" cy="4758243"/>
          </a:xfrm>
        </p:spPr>
        <p:txBody>
          <a:bodyPr vert="horz" lIns="91440" tIns="45720" rIns="91440" bIns="45720" rtlCol="0" anchor="t">
            <a:normAutofit lnSpcReduction="10000"/>
          </a:bodyPr>
          <a:lstStyle/>
          <a:p>
            <a:r>
              <a:rPr lang="en-US" dirty="0"/>
              <a:t>The most severe stage of sepsis (septic shock), characterized by dangerously low blood pressure that doesn't respond to fluid resuscitation. </a:t>
            </a:r>
            <a:endParaRPr lang="en-US"/>
          </a:p>
          <a:p>
            <a:r>
              <a:rPr lang="en-US" dirty="0"/>
              <a:t>This severe drop in blood pressure can lead to inadequate blood flow to vital organs, causing them to fail. </a:t>
            </a:r>
            <a:endParaRPr lang="en-US"/>
          </a:p>
          <a:p>
            <a:r>
              <a:rPr lang="en-US" dirty="0"/>
              <a:t>Septic shock is a medical emergency and requires immediate treatment. Without prompt and aggressive intervention, it can be fatal. </a:t>
            </a:r>
            <a:endParaRPr lang="en-US" dirty="0">
              <a:cs typeface="Calibri"/>
            </a:endParaRPr>
          </a:p>
          <a:p>
            <a:endParaRPr lang="en-US" dirty="0"/>
          </a:p>
          <a:p>
            <a:r>
              <a:rPr lang="en-US" b="1" dirty="0">
                <a:solidFill>
                  <a:srgbClr val="F3B7B7"/>
                </a:solidFill>
              </a:rPr>
              <a:t>Clinical Features:</a:t>
            </a:r>
            <a:endParaRPr lang="en-US" b="1" dirty="0">
              <a:solidFill>
                <a:srgbClr val="F3B7B7"/>
              </a:solidFill>
              <a:cs typeface="Calibri"/>
            </a:endParaRPr>
          </a:p>
          <a:p>
            <a:pPr marL="285750" indent="-285750">
              <a:buFont typeface="Arial" panose="020B0604020202020204" pitchFamily="34" charset="0"/>
              <a:buChar char="•"/>
            </a:pPr>
            <a:r>
              <a:rPr lang="en-US" dirty="0"/>
              <a:t>Profound hypotension</a:t>
            </a:r>
          </a:p>
          <a:p>
            <a:pPr marL="285750" indent="-285750">
              <a:buFont typeface="Arial" panose="020B0604020202020204" pitchFamily="34" charset="0"/>
              <a:buChar char="•"/>
            </a:pPr>
            <a:r>
              <a:rPr lang="en-US" dirty="0"/>
              <a:t>Organ failure (e.g., acute kidney injury, respiratory failure)</a:t>
            </a:r>
          </a:p>
          <a:p>
            <a:pPr marL="285750" indent="-285750">
              <a:buFont typeface="Arial" panose="020B0604020202020204" pitchFamily="34" charset="0"/>
              <a:buChar char="•"/>
            </a:pPr>
            <a:r>
              <a:rPr lang="en-US" dirty="0"/>
              <a:t>Altered mental status</a:t>
            </a:r>
          </a:p>
          <a:p>
            <a:pPr marL="285750" indent="-285750">
              <a:buFont typeface="Arial" panose="020B0604020202020204" pitchFamily="34" charset="0"/>
              <a:buChar char="•"/>
            </a:pPr>
            <a:r>
              <a:rPr lang="en-US" dirty="0"/>
              <a:t>Poor tissue perfusion</a:t>
            </a:r>
          </a:p>
        </p:txBody>
      </p:sp>
    </p:spTree>
    <p:extLst>
      <p:ext uri="{BB962C8B-B14F-4D97-AF65-F5344CB8AC3E}">
        <p14:creationId xmlns:p14="http://schemas.microsoft.com/office/powerpoint/2010/main" val="2897995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44DF-7505-0D8D-70D7-F2693611D0B9}"/>
              </a:ext>
            </a:extLst>
          </p:cNvPr>
          <p:cNvSpPr>
            <a:spLocks noGrp="1"/>
          </p:cNvSpPr>
          <p:nvPr>
            <p:ph type="title"/>
          </p:nvPr>
        </p:nvSpPr>
        <p:spPr>
          <a:xfrm>
            <a:off x="3283745" y="225568"/>
            <a:ext cx="5350671" cy="525463"/>
          </a:xfrm>
        </p:spPr>
        <p:txBody>
          <a:bodyPr/>
          <a:lstStyle/>
          <a:p>
            <a:r>
              <a:rPr lang="en-US" sz="2800" dirty="0"/>
              <a:t>How is sepsis diagnosed? </a:t>
            </a:r>
            <a:endParaRPr lang="en-US" dirty="0"/>
          </a:p>
        </p:txBody>
      </p:sp>
      <p:sp>
        <p:nvSpPr>
          <p:cNvPr id="3" name="Content Placeholder 2">
            <a:extLst>
              <a:ext uri="{FF2B5EF4-FFF2-40B4-BE49-F238E27FC236}">
                <a16:creationId xmlns:a16="http://schemas.microsoft.com/office/drawing/2014/main" id="{1FA7FE7F-3A33-A6CB-72E3-FE5F4FCD9679}"/>
              </a:ext>
            </a:extLst>
          </p:cNvPr>
          <p:cNvSpPr>
            <a:spLocks noGrp="1"/>
          </p:cNvSpPr>
          <p:nvPr>
            <p:ph sz="quarter" idx="13"/>
          </p:nvPr>
        </p:nvSpPr>
        <p:spPr>
          <a:xfrm>
            <a:off x="3281680" y="1049882"/>
            <a:ext cx="5562282" cy="4758243"/>
          </a:xfrm>
        </p:spPr>
        <p:txBody>
          <a:bodyPr vert="horz" lIns="91440" tIns="45720" rIns="91440" bIns="45720" rtlCol="0" anchor="t">
            <a:normAutofit/>
          </a:bodyPr>
          <a:lstStyle/>
          <a:p>
            <a:r>
              <a:rPr lang="en-US" sz="2400" dirty="0"/>
              <a:t>One should suspect sepsis when the following clinical signs are present:</a:t>
            </a:r>
          </a:p>
          <a:p>
            <a:pPr marL="285750" indent="-285750">
              <a:buFont typeface="Arial" panose="020B0604020202020204" pitchFamily="34" charset="0"/>
              <a:buChar char="•"/>
            </a:pPr>
            <a:r>
              <a:rPr lang="en-US" sz="2400" dirty="0"/>
              <a:t>The presence of infection</a:t>
            </a:r>
          </a:p>
          <a:p>
            <a:pPr marL="285750" indent="-285750">
              <a:buFont typeface="Arial" panose="020B0604020202020204" pitchFamily="34" charset="0"/>
              <a:buChar char="•"/>
            </a:pPr>
            <a:r>
              <a:rPr lang="en-US" sz="2400" dirty="0"/>
              <a:t>Profound hypotension and a rapid heart rate </a:t>
            </a:r>
            <a:endParaRPr lang="en-US" sz="2400" dirty="0">
              <a:cs typeface="Calibri"/>
            </a:endParaRPr>
          </a:p>
          <a:p>
            <a:pPr marL="285750" indent="-285750">
              <a:buFont typeface="Arial" panose="020B0604020202020204" pitchFamily="34" charset="0"/>
              <a:buChar char="•"/>
            </a:pPr>
            <a:r>
              <a:rPr lang="en-US" sz="2400" dirty="0"/>
              <a:t>Increased respiratory rate </a:t>
            </a:r>
            <a:endParaRPr lang="en-US" sz="2400" dirty="0">
              <a:cs typeface="Calibri"/>
            </a:endParaRPr>
          </a:p>
          <a:p>
            <a:endParaRPr lang="en-US" dirty="0"/>
          </a:p>
        </p:txBody>
      </p:sp>
      <p:pic>
        <p:nvPicPr>
          <p:cNvPr id="4" name="Picture 3" descr="A medical professional, wearing a mask and blue surgical gloves, focuses on adjusting the drip rate of an intravenous (IV) fluid bag. Two blurry surgical team members stand near a patient under bright surgical lights in the background, suggesting an emergency or operating room scenario.">
            <a:extLst>
              <a:ext uri="{FF2B5EF4-FFF2-40B4-BE49-F238E27FC236}">
                <a16:creationId xmlns:a16="http://schemas.microsoft.com/office/drawing/2014/main" id="{DD5D7D00-B06B-0DDB-9FC3-C0635EE0CE0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771901" y="4167783"/>
            <a:ext cx="4496696" cy="2452743"/>
          </a:xfrm>
          <a:prstGeom prst="rect">
            <a:avLst/>
          </a:prstGeom>
        </p:spPr>
      </p:pic>
    </p:spTree>
    <p:extLst>
      <p:ext uri="{BB962C8B-B14F-4D97-AF65-F5344CB8AC3E}">
        <p14:creationId xmlns:p14="http://schemas.microsoft.com/office/powerpoint/2010/main" val="2508023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55046-2031-BEB9-50A0-4FAF2642E583}"/>
              </a:ext>
            </a:extLst>
          </p:cNvPr>
          <p:cNvSpPr>
            <a:spLocks noGrp="1"/>
          </p:cNvSpPr>
          <p:nvPr>
            <p:ph type="title"/>
          </p:nvPr>
        </p:nvSpPr>
        <p:spPr>
          <a:xfrm>
            <a:off x="3206187" y="237474"/>
            <a:ext cx="7118916" cy="525463"/>
          </a:xfrm>
        </p:spPr>
        <p:txBody>
          <a:bodyPr/>
          <a:lstStyle/>
          <a:p>
            <a:r>
              <a:rPr lang="en-US" dirty="0"/>
              <a:t>How is sepsis diagnosed-continued:</a:t>
            </a:r>
          </a:p>
        </p:txBody>
      </p:sp>
      <p:sp>
        <p:nvSpPr>
          <p:cNvPr id="3" name="Content Placeholder 2">
            <a:extLst>
              <a:ext uri="{FF2B5EF4-FFF2-40B4-BE49-F238E27FC236}">
                <a16:creationId xmlns:a16="http://schemas.microsoft.com/office/drawing/2014/main" id="{36D87C68-E22D-3F87-F407-ABECAABA4A2E}"/>
              </a:ext>
            </a:extLst>
          </p:cNvPr>
          <p:cNvSpPr>
            <a:spLocks noGrp="1"/>
          </p:cNvSpPr>
          <p:nvPr>
            <p:ph sz="quarter" idx="13"/>
          </p:nvPr>
        </p:nvSpPr>
        <p:spPr>
          <a:xfrm>
            <a:off x="3575280" y="1049882"/>
            <a:ext cx="5244869" cy="5154148"/>
          </a:xfrm>
        </p:spPr>
        <p:txBody>
          <a:bodyPr vert="horz" lIns="91440" tIns="45720" rIns="91440" bIns="45720" rtlCol="0" anchor="t">
            <a:normAutofit/>
          </a:bodyPr>
          <a:lstStyle/>
          <a:p>
            <a:r>
              <a:rPr lang="en-US" sz="2600" b="1" dirty="0"/>
              <a:t>Not one test to diagnose but... </a:t>
            </a:r>
          </a:p>
          <a:p>
            <a:r>
              <a:rPr lang="en-US" sz="2400" dirty="0"/>
              <a:t>A combination of blood tests are suggestive of sepsis.</a:t>
            </a:r>
            <a:endParaRPr lang="en-US" sz="2400" dirty="0">
              <a:cs typeface="Calibri"/>
            </a:endParaRPr>
          </a:p>
          <a:p>
            <a:r>
              <a:rPr lang="en-US" sz="2400" dirty="0"/>
              <a:t>Higher than usual white blood cells (indicating infection). </a:t>
            </a:r>
            <a:endParaRPr lang="en-US" sz="2400" dirty="0">
              <a:cs typeface="Calibri"/>
            </a:endParaRPr>
          </a:p>
          <a:p>
            <a:r>
              <a:rPr lang="en-US" sz="2400" dirty="0"/>
              <a:t>Elevated lactic acid (released when organs and muscles are starved of oxygen) .</a:t>
            </a:r>
            <a:endParaRPr lang="en-US" sz="2400" dirty="0">
              <a:cs typeface="Calibri"/>
            </a:endParaRPr>
          </a:p>
          <a:p>
            <a:r>
              <a:rPr lang="en-US" sz="2400" dirty="0"/>
              <a:t>Elevated creatine (indicative of kidney malfunction). </a:t>
            </a:r>
            <a:endParaRPr lang="en-US" sz="2400" dirty="0">
              <a:cs typeface="Calibri"/>
            </a:endParaRPr>
          </a:p>
          <a:p>
            <a:r>
              <a:rPr lang="en-US" sz="2400" dirty="0"/>
              <a:t>Elevated cardiac markers (indicating cardiac muscle injury). </a:t>
            </a:r>
            <a:endParaRPr lang="en-US" sz="2400" dirty="0">
              <a:cs typeface="Calibri"/>
            </a:endParaRPr>
          </a:p>
          <a:p>
            <a:endParaRPr lang="en-US" dirty="0"/>
          </a:p>
        </p:txBody>
      </p:sp>
      <p:sp>
        <p:nvSpPr>
          <p:cNvPr id="5" name="Arrow: Up 4">
            <a:extLst>
              <a:ext uri="{FF2B5EF4-FFF2-40B4-BE49-F238E27FC236}">
                <a16:creationId xmlns:a16="http://schemas.microsoft.com/office/drawing/2014/main" id="{E99ADEA7-7A39-D6C1-745E-5045A6047D76}"/>
              </a:ext>
              <a:ext uri="{C183D7F6-B498-43B3-948B-1728B52AA6E4}">
                <adec:decorative xmlns:adec="http://schemas.microsoft.com/office/drawing/2017/decorative" val="1"/>
              </a:ext>
            </a:extLst>
          </p:cNvPr>
          <p:cNvSpPr/>
          <p:nvPr/>
        </p:nvSpPr>
        <p:spPr>
          <a:xfrm>
            <a:off x="2985797" y="2331243"/>
            <a:ext cx="467016" cy="535781"/>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10C96B21-BA57-1826-678B-364F105CC0F0}"/>
              </a:ext>
              <a:ext uri="{C183D7F6-B498-43B3-948B-1728B52AA6E4}">
                <adec:decorative xmlns:adec="http://schemas.microsoft.com/office/drawing/2017/decorative" val="1"/>
              </a:ext>
            </a:extLst>
          </p:cNvPr>
          <p:cNvSpPr/>
          <p:nvPr/>
        </p:nvSpPr>
        <p:spPr>
          <a:xfrm>
            <a:off x="2985796" y="3164680"/>
            <a:ext cx="467015" cy="535781"/>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2EF1B092-2046-8724-6CB2-A8A7382E80EB}"/>
              </a:ext>
              <a:ext uri="{C183D7F6-B498-43B3-948B-1728B52AA6E4}">
                <adec:decorative xmlns:adec="http://schemas.microsoft.com/office/drawing/2017/decorative" val="1"/>
              </a:ext>
            </a:extLst>
          </p:cNvPr>
          <p:cNvSpPr/>
          <p:nvPr/>
        </p:nvSpPr>
        <p:spPr>
          <a:xfrm>
            <a:off x="2985796" y="4295775"/>
            <a:ext cx="467015" cy="535781"/>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 7">
            <a:extLst>
              <a:ext uri="{FF2B5EF4-FFF2-40B4-BE49-F238E27FC236}">
                <a16:creationId xmlns:a16="http://schemas.microsoft.com/office/drawing/2014/main" id="{B22B962D-2181-0E7F-25C4-C8E6DA474EDF}"/>
              </a:ext>
              <a:ext uri="{C183D7F6-B498-43B3-948B-1728B52AA6E4}">
                <adec:decorative xmlns:adec="http://schemas.microsoft.com/office/drawing/2017/decorative" val="1"/>
              </a:ext>
            </a:extLst>
          </p:cNvPr>
          <p:cNvSpPr/>
          <p:nvPr/>
        </p:nvSpPr>
        <p:spPr>
          <a:xfrm>
            <a:off x="2985796" y="5164930"/>
            <a:ext cx="467015" cy="535781"/>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9685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B3096-3550-BF29-95ED-2CB6F2417BAA}"/>
              </a:ext>
            </a:extLst>
          </p:cNvPr>
          <p:cNvSpPr>
            <a:spLocks noGrp="1"/>
          </p:cNvSpPr>
          <p:nvPr>
            <p:ph type="title"/>
          </p:nvPr>
        </p:nvSpPr>
        <p:spPr>
          <a:xfrm>
            <a:off x="3331369" y="332724"/>
            <a:ext cx="6553202" cy="525463"/>
          </a:xfrm>
        </p:spPr>
        <p:txBody>
          <a:bodyPr/>
          <a:lstStyle/>
          <a:p>
            <a:r>
              <a:rPr lang="en-US" sz="2800" dirty="0"/>
              <a:t>Hospital Treatment</a:t>
            </a:r>
          </a:p>
        </p:txBody>
      </p:sp>
      <p:sp>
        <p:nvSpPr>
          <p:cNvPr id="3" name="Content Placeholder 2">
            <a:extLst>
              <a:ext uri="{FF2B5EF4-FFF2-40B4-BE49-F238E27FC236}">
                <a16:creationId xmlns:a16="http://schemas.microsoft.com/office/drawing/2014/main" id="{0B402767-3F90-4740-5E5D-131B22045AE7}"/>
              </a:ext>
            </a:extLst>
          </p:cNvPr>
          <p:cNvSpPr>
            <a:spLocks noGrp="1"/>
          </p:cNvSpPr>
          <p:nvPr>
            <p:ph sz="quarter" idx="13"/>
          </p:nvPr>
        </p:nvSpPr>
        <p:spPr>
          <a:xfrm>
            <a:off x="3246063" y="1139570"/>
            <a:ext cx="5388739" cy="2924681"/>
          </a:xfrm>
        </p:spPr>
        <p:txBody>
          <a:bodyPr/>
          <a:lstStyle/>
          <a:p>
            <a:pPr marL="285750" indent="-285750">
              <a:buFont typeface="Arial" panose="020B0604020202020204" pitchFamily="34" charset="0"/>
              <a:buChar char="•"/>
            </a:pPr>
            <a:r>
              <a:rPr lang="en-US" sz="2000" dirty="0"/>
              <a:t>Supportive care-CVP lines-ventilator</a:t>
            </a:r>
          </a:p>
          <a:p>
            <a:pPr marL="285750" indent="-285750">
              <a:buFont typeface="Arial" panose="020B0604020202020204" pitchFamily="34" charset="0"/>
              <a:buChar char="•"/>
            </a:pPr>
            <a:r>
              <a:rPr lang="en-US" sz="2000" dirty="0"/>
              <a:t>Medications- fluids, vasoconstrictors, antibiotics, blood pressure medications, and steroids. </a:t>
            </a:r>
          </a:p>
          <a:p>
            <a:pPr marL="285750" indent="-285750">
              <a:buFont typeface="Arial" panose="020B0604020202020204" pitchFamily="34" charset="0"/>
              <a:buChar char="•"/>
            </a:pPr>
            <a:r>
              <a:rPr lang="en-US" sz="2000" dirty="0"/>
              <a:t>Blood glucose and EtC02 monitoring.</a:t>
            </a:r>
          </a:p>
          <a:p>
            <a:pPr marL="285750" indent="-285750">
              <a:buFont typeface="Arial" panose="020B0604020202020204" pitchFamily="34" charset="0"/>
              <a:buChar char="•"/>
            </a:pPr>
            <a:r>
              <a:rPr lang="en-US" sz="2000" dirty="0"/>
              <a:t>Epidemiologist, Intensivists, Critical Care, Emergency room. </a:t>
            </a:r>
          </a:p>
          <a:p>
            <a:endParaRPr lang="en-US" dirty="0"/>
          </a:p>
        </p:txBody>
      </p:sp>
      <p:pic>
        <p:nvPicPr>
          <p:cNvPr id="4" name="Picture 3" descr="A doctor or nurse wearing scrubs, a surgical cap, and a mask, attends to a patient in an ICU bed. A second nurse stands in the background. To the left, a large monitor displays the patient's electrocardiogram (ECG) and vital signs.">
            <a:extLst>
              <a:ext uri="{FF2B5EF4-FFF2-40B4-BE49-F238E27FC236}">
                <a16:creationId xmlns:a16="http://schemas.microsoft.com/office/drawing/2014/main" id="{44210B3D-C586-1A83-27B2-AF996A938EA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125361" y="4064251"/>
            <a:ext cx="3969684" cy="2274891"/>
          </a:xfrm>
          <a:prstGeom prst="rect">
            <a:avLst/>
          </a:prstGeom>
        </p:spPr>
      </p:pic>
    </p:spTree>
    <p:extLst>
      <p:ext uri="{BB962C8B-B14F-4D97-AF65-F5344CB8AC3E}">
        <p14:creationId xmlns:p14="http://schemas.microsoft.com/office/powerpoint/2010/main" val="1595970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FBB87-6E07-2375-DB93-378E7454A8DC}"/>
              </a:ext>
            </a:extLst>
          </p:cNvPr>
          <p:cNvSpPr>
            <a:spLocks noGrp="1"/>
          </p:cNvSpPr>
          <p:nvPr>
            <p:ph type="title"/>
          </p:nvPr>
        </p:nvSpPr>
        <p:spPr>
          <a:xfrm>
            <a:off x="3081498" y="445665"/>
            <a:ext cx="5659223" cy="680384"/>
          </a:xfrm>
        </p:spPr>
        <p:txBody>
          <a:bodyPr/>
          <a:lstStyle/>
          <a:p>
            <a:r>
              <a:rPr lang="en-US" sz="2800" dirty="0"/>
              <a:t>Pre-Hospital Treatment </a:t>
            </a:r>
            <a:br>
              <a:rPr lang="en-US" sz="2800" dirty="0"/>
            </a:br>
            <a:r>
              <a:rPr lang="en-US" sz="2800"/>
              <a:t>ICEMA Protocol # 14280</a:t>
            </a:r>
          </a:p>
        </p:txBody>
      </p:sp>
      <p:sp>
        <p:nvSpPr>
          <p:cNvPr id="3" name="Content Placeholder 2">
            <a:extLst>
              <a:ext uri="{FF2B5EF4-FFF2-40B4-BE49-F238E27FC236}">
                <a16:creationId xmlns:a16="http://schemas.microsoft.com/office/drawing/2014/main" id="{D4DFDD38-735E-966A-F560-0543A39D136E}"/>
              </a:ext>
            </a:extLst>
          </p:cNvPr>
          <p:cNvSpPr>
            <a:spLocks noGrp="1"/>
          </p:cNvSpPr>
          <p:nvPr>
            <p:ph sz="quarter" idx="13"/>
          </p:nvPr>
        </p:nvSpPr>
        <p:spPr>
          <a:xfrm>
            <a:off x="3200400" y="1485900"/>
            <a:ext cx="5857876" cy="2655094"/>
          </a:xfrm>
        </p:spPr>
        <p:txBody>
          <a:bodyPr vert="horz" lIns="91440" tIns="45720" rIns="91440" bIns="45720" rtlCol="0" anchor="t">
            <a:normAutofit/>
          </a:bodyPr>
          <a:lstStyle/>
          <a:p>
            <a:r>
              <a:rPr lang="en-US" b="1" dirty="0"/>
              <a:t>Field Assessment/Treatment Indicators:</a:t>
            </a:r>
            <a:endParaRPr lang="en-US" b="1" dirty="0">
              <a:cs typeface="Calibri"/>
            </a:endParaRPr>
          </a:p>
          <a:p>
            <a:pPr lvl="1"/>
            <a:r>
              <a:rPr lang="en-US" b="1" dirty="0"/>
              <a:t>For suspected infection and two or more of the following:</a:t>
            </a:r>
            <a:endParaRPr lang="en-US" b="1" dirty="0">
              <a:cs typeface="Calibri"/>
            </a:endParaRPr>
          </a:p>
          <a:p>
            <a:pPr lvl="1"/>
            <a:endParaRPr lang="en-US" b="1" dirty="0"/>
          </a:p>
          <a:p>
            <a:pPr marL="285750" lvl="3" indent="-285750">
              <a:buFont typeface="Arial" panose="020B0604020202020204" pitchFamily="34" charset="0"/>
              <a:buChar char="•"/>
            </a:pPr>
            <a:r>
              <a:rPr lang="en-US" dirty="0"/>
              <a:t>Temperature &gt; 100.4 F or 96.8 F</a:t>
            </a:r>
          </a:p>
          <a:p>
            <a:pPr marL="285750" lvl="3" indent="-285750">
              <a:buFont typeface="Arial" panose="020B0604020202020204" pitchFamily="34" charset="0"/>
              <a:buChar char="•"/>
            </a:pPr>
            <a:r>
              <a:rPr lang="en-US" dirty="0"/>
              <a:t>Sustained HR&gt; 90</a:t>
            </a:r>
          </a:p>
          <a:p>
            <a:pPr marL="285750" lvl="3" indent="-285750">
              <a:buFont typeface="Arial" panose="020B0604020202020204" pitchFamily="34" charset="0"/>
              <a:buChar char="•"/>
            </a:pPr>
            <a:r>
              <a:rPr lang="en-US" dirty="0"/>
              <a:t>EtCO2 less than or equal to 25mmHg</a:t>
            </a:r>
          </a:p>
          <a:p>
            <a:pPr marL="285750" lvl="3" indent="-285750">
              <a:buFont typeface="Arial" panose="020B0604020202020204" pitchFamily="34" charset="0"/>
              <a:buChar char="•"/>
            </a:pPr>
            <a:r>
              <a:rPr lang="en-US" dirty="0"/>
              <a:t>Sustained Respiratory rate&gt;20</a:t>
            </a:r>
          </a:p>
          <a:p>
            <a:pPr marL="285750" lvl="3" indent="-285750">
              <a:buFont typeface="Arial" panose="020B0604020202020204" pitchFamily="34" charset="0"/>
              <a:buChar char="•"/>
            </a:pPr>
            <a:endParaRPr lang="en-US" dirty="0"/>
          </a:p>
        </p:txBody>
      </p:sp>
      <p:pic>
        <p:nvPicPr>
          <p:cNvPr id="5" name="Picture 4" descr="A medical monitor displaying a rhythmic ECG trace and patient vital statistics, likely in an emergency or critical care setting. An IV bag and fluid line are visible above, connecting to the patient's arm in the foreground.">
            <a:extLst>
              <a:ext uri="{FF2B5EF4-FFF2-40B4-BE49-F238E27FC236}">
                <a16:creationId xmlns:a16="http://schemas.microsoft.com/office/drawing/2014/main" id="{64DD7A67-9533-4C38-924F-97B4C238513C}"/>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654708" y="4140994"/>
            <a:ext cx="2949259" cy="2410154"/>
          </a:xfrm>
          <a:prstGeom prst="rect">
            <a:avLst/>
          </a:prstGeom>
        </p:spPr>
      </p:pic>
    </p:spTree>
    <p:extLst>
      <p:ext uri="{BB962C8B-B14F-4D97-AF65-F5344CB8AC3E}">
        <p14:creationId xmlns:p14="http://schemas.microsoft.com/office/powerpoint/2010/main" val="1735570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E4AD-CA29-17C1-51BF-242EB624BC61}"/>
              </a:ext>
            </a:extLst>
          </p:cNvPr>
          <p:cNvSpPr>
            <a:spLocks noGrp="1"/>
          </p:cNvSpPr>
          <p:nvPr>
            <p:ph type="title"/>
          </p:nvPr>
        </p:nvSpPr>
        <p:spPr>
          <a:xfrm>
            <a:off x="3198017" y="540915"/>
            <a:ext cx="6553202" cy="525463"/>
          </a:xfrm>
        </p:spPr>
        <p:txBody>
          <a:bodyPr/>
          <a:lstStyle/>
          <a:p>
            <a:r>
              <a:rPr lang="en-US" sz="2800" dirty="0"/>
              <a:t>BLS Interventions</a:t>
            </a:r>
          </a:p>
        </p:txBody>
      </p:sp>
      <p:sp>
        <p:nvSpPr>
          <p:cNvPr id="3" name="Content Placeholder 2">
            <a:extLst>
              <a:ext uri="{FF2B5EF4-FFF2-40B4-BE49-F238E27FC236}">
                <a16:creationId xmlns:a16="http://schemas.microsoft.com/office/drawing/2014/main" id="{89716F75-5C2F-9E52-91F7-8340D6B56588}"/>
              </a:ext>
            </a:extLst>
          </p:cNvPr>
          <p:cNvSpPr>
            <a:spLocks noGrp="1"/>
          </p:cNvSpPr>
          <p:nvPr>
            <p:ph sz="quarter" idx="13"/>
          </p:nvPr>
        </p:nvSpPr>
        <p:spPr>
          <a:xfrm>
            <a:off x="3200400" y="1446245"/>
            <a:ext cx="5619751" cy="2373281"/>
          </a:xfrm>
        </p:spPr>
        <p:txBody>
          <a:bodyPr/>
          <a:lstStyle/>
          <a:p>
            <a:r>
              <a:rPr lang="en-US" dirty="0"/>
              <a:t>● Oxygen therapy as clinically indicated.</a:t>
            </a:r>
          </a:p>
          <a:p>
            <a:r>
              <a:rPr lang="en-US" dirty="0"/>
              <a:t>• Position patient as tolerated and cover to avoid shivering. If altered, place in left lateral position.</a:t>
            </a:r>
          </a:p>
          <a:p>
            <a:r>
              <a:rPr lang="en-US" dirty="0"/>
              <a:t>• Obtain and assess blood glucose level. If indicated, administer Glucose - Oral per ICEMA - Medication - Standard Orders.</a:t>
            </a:r>
          </a:p>
        </p:txBody>
      </p:sp>
      <p:pic>
        <p:nvPicPr>
          <p:cNvPr id="5" name="Picture 4" descr="Close-up shot of a healthcare professional, wearing a beige glove, holding a white and blue blood glucose meter as they apply a test strip to a drop of blood on a patient's finger.">
            <a:extLst>
              <a:ext uri="{FF2B5EF4-FFF2-40B4-BE49-F238E27FC236}">
                <a16:creationId xmlns:a16="http://schemas.microsoft.com/office/drawing/2014/main" id="{853EEE5A-8926-2593-DBB1-D3D8B7ECB059}"/>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700588" y="4421981"/>
            <a:ext cx="2619375" cy="1743075"/>
          </a:xfrm>
          <a:prstGeom prst="rect">
            <a:avLst/>
          </a:prstGeom>
        </p:spPr>
      </p:pic>
    </p:spTree>
    <p:extLst>
      <p:ext uri="{BB962C8B-B14F-4D97-AF65-F5344CB8AC3E}">
        <p14:creationId xmlns:p14="http://schemas.microsoft.com/office/powerpoint/2010/main" val="24346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B105-80B6-FAF8-4327-ECABFD4BADD9}"/>
              </a:ext>
            </a:extLst>
          </p:cNvPr>
          <p:cNvSpPr>
            <a:spLocks noGrp="1"/>
          </p:cNvSpPr>
          <p:nvPr>
            <p:ph type="title"/>
          </p:nvPr>
        </p:nvSpPr>
        <p:spPr>
          <a:xfrm>
            <a:off x="3198017" y="374227"/>
            <a:ext cx="6553202" cy="525463"/>
          </a:xfrm>
        </p:spPr>
        <p:txBody>
          <a:bodyPr/>
          <a:lstStyle/>
          <a:p>
            <a:r>
              <a:rPr lang="en-US" sz="2800" dirty="0"/>
              <a:t>Limited ALS Interventions</a:t>
            </a:r>
          </a:p>
        </p:txBody>
      </p:sp>
      <p:sp>
        <p:nvSpPr>
          <p:cNvPr id="3" name="Content Placeholder 2">
            <a:extLst>
              <a:ext uri="{FF2B5EF4-FFF2-40B4-BE49-F238E27FC236}">
                <a16:creationId xmlns:a16="http://schemas.microsoft.com/office/drawing/2014/main" id="{1476B71E-1E6C-4A4C-19F2-64C519F24EE8}"/>
              </a:ext>
            </a:extLst>
          </p:cNvPr>
          <p:cNvSpPr>
            <a:spLocks noGrp="1"/>
          </p:cNvSpPr>
          <p:nvPr>
            <p:ph sz="quarter" idx="13"/>
          </p:nvPr>
        </p:nvSpPr>
        <p:spPr>
          <a:xfrm>
            <a:off x="3198017" y="1443195"/>
            <a:ext cx="5655469" cy="3631407"/>
          </a:xfrm>
        </p:spPr>
        <p:txBody>
          <a:bodyPr/>
          <a:lstStyle/>
          <a:p>
            <a:r>
              <a:rPr lang="en-US" dirty="0"/>
              <a:t>• Perform activities identified in the BLS Interventions</a:t>
            </a:r>
          </a:p>
          <a:p>
            <a:r>
              <a:rPr lang="en-US" dirty="0"/>
              <a:t>• Obtain vascular access.</a:t>
            </a:r>
          </a:p>
          <a:p>
            <a:r>
              <a:rPr lang="en-US" dirty="0"/>
              <a:t>• Administer 500 ml IV bolus, may repeat one (1) time.</a:t>
            </a:r>
          </a:p>
          <a:p>
            <a:r>
              <a:rPr lang="en-US" dirty="0"/>
              <a:t>• If hypoglycemic;</a:t>
            </a:r>
          </a:p>
          <a:p>
            <a:pPr marL="285750" indent="-285750">
              <a:buFont typeface="Arial" panose="020B0604020202020204" pitchFamily="34" charset="0"/>
              <a:buChar char="•"/>
            </a:pPr>
            <a:r>
              <a:rPr lang="en-US" dirty="0"/>
              <a:t> Dextrose per ICEMA - Medication - Standard Orders, or</a:t>
            </a:r>
          </a:p>
          <a:p>
            <a:pPr marL="285750" indent="-285750">
              <a:buFont typeface="Arial" panose="020B0604020202020204" pitchFamily="34" charset="0"/>
              <a:buChar char="•"/>
            </a:pPr>
            <a:r>
              <a:rPr lang="en-US" dirty="0"/>
              <a:t>If unable to establish IV, Glucagon may be given one (1) time per ICEMA - Medication - Standard Orders.</a:t>
            </a:r>
          </a:p>
          <a:p>
            <a:r>
              <a:rPr lang="en-US" dirty="0"/>
              <a:t>• If hyperglycemic;</a:t>
            </a:r>
          </a:p>
          <a:p>
            <a:pPr marL="285750" indent="-285750">
              <a:buFont typeface="Arial" panose="020B0604020202020204" pitchFamily="34" charset="0"/>
              <a:buChar char="•"/>
            </a:pPr>
            <a:r>
              <a:rPr lang="en-US" dirty="0"/>
              <a:t>Administer 500 ml IV bolus may repeat one (1) time.</a:t>
            </a:r>
          </a:p>
        </p:txBody>
      </p:sp>
      <p:pic>
        <p:nvPicPr>
          <p:cNvPr id="4" name="Picture 3" descr="Close-up photograph showing a gloved medical worker starting an intravenous (IV) line or drawing blood. The needle is partially inserted into the patient's forearm, with a small amount of blood visible in the hub of the catheter.">
            <a:extLst>
              <a:ext uri="{FF2B5EF4-FFF2-40B4-BE49-F238E27FC236}">
                <a16:creationId xmlns:a16="http://schemas.microsoft.com/office/drawing/2014/main" id="{B7BE31C9-27BB-44F1-B088-3C3283B19EFF}"/>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944110" y="5074602"/>
            <a:ext cx="2166938" cy="1445419"/>
          </a:xfrm>
          <a:prstGeom prst="rect">
            <a:avLst/>
          </a:prstGeom>
        </p:spPr>
      </p:pic>
    </p:spTree>
    <p:extLst>
      <p:ext uri="{BB962C8B-B14F-4D97-AF65-F5344CB8AC3E}">
        <p14:creationId xmlns:p14="http://schemas.microsoft.com/office/powerpoint/2010/main" val="1085728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A900-65D3-C878-6174-FE6C292E96FC}"/>
              </a:ext>
            </a:extLst>
          </p:cNvPr>
          <p:cNvSpPr>
            <a:spLocks noGrp="1"/>
          </p:cNvSpPr>
          <p:nvPr>
            <p:ph type="title"/>
          </p:nvPr>
        </p:nvSpPr>
        <p:spPr>
          <a:xfrm>
            <a:off x="3221829" y="374227"/>
            <a:ext cx="5672140" cy="525463"/>
          </a:xfrm>
        </p:spPr>
        <p:txBody>
          <a:bodyPr/>
          <a:lstStyle/>
          <a:p>
            <a:r>
              <a:rPr lang="en-US" sz="2800" dirty="0"/>
              <a:t>ALS Interventions</a:t>
            </a:r>
          </a:p>
        </p:txBody>
      </p:sp>
      <p:sp>
        <p:nvSpPr>
          <p:cNvPr id="3" name="Content Placeholder 2">
            <a:extLst>
              <a:ext uri="{FF2B5EF4-FFF2-40B4-BE49-F238E27FC236}">
                <a16:creationId xmlns:a16="http://schemas.microsoft.com/office/drawing/2014/main" id="{361173CD-878A-4F1F-0AA8-973E09947353}"/>
              </a:ext>
            </a:extLst>
          </p:cNvPr>
          <p:cNvSpPr>
            <a:spLocks noGrp="1"/>
          </p:cNvSpPr>
          <p:nvPr>
            <p:ph sz="quarter" idx="13"/>
          </p:nvPr>
        </p:nvSpPr>
        <p:spPr>
          <a:xfrm>
            <a:off x="3033236" y="1273651"/>
            <a:ext cx="5846446" cy="3498374"/>
          </a:xfrm>
        </p:spPr>
        <p:txBody>
          <a:bodyPr vert="horz" lIns="91440" tIns="45720" rIns="91440" bIns="45720" rtlCol="0" anchor="t">
            <a:normAutofit/>
          </a:bodyPr>
          <a:lstStyle/>
          <a:p>
            <a:pPr marL="342900" indent="-342900">
              <a:buFont typeface="Arial" panose="020B0604020202020204" pitchFamily="34" charset="0"/>
              <a:buChar char="•"/>
            </a:pPr>
            <a:r>
              <a:rPr lang="en-US" sz="2000" dirty="0"/>
              <a:t>Perform activities identified in the BLS and LALS Interventions.</a:t>
            </a:r>
            <a:endParaRPr lang="en-US" sz="2000" dirty="0">
              <a:cs typeface="Calibri"/>
            </a:endParaRPr>
          </a:p>
          <a:p>
            <a:pPr marL="342900" indent="-342900">
              <a:buFont typeface="Arial" panose="020B0604020202020204" pitchFamily="34" charset="0"/>
              <a:buChar char="•"/>
            </a:pPr>
            <a:r>
              <a:rPr lang="en-US" sz="2000" dirty="0"/>
              <a:t>Place on cardiac monitor and obtain a 12-lead ECG as clinically indicated.</a:t>
            </a:r>
          </a:p>
          <a:p>
            <a:pPr marL="342900" indent="-342900">
              <a:buFont typeface="Arial" panose="020B0604020202020204" pitchFamily="34" charset="0"/>
              <a:buChar char="•"/>
            </a:pPr>
            <a:r>
              <a:rPr lang="en-US" sz="2000" dirty="0"/>
              <a:t>Monitor EtCO2</a:t>
            </a:r>
          </a:p>
          <a:p>
            <a:pPr marL="342900" indent="-342900">
              <a:buFont typeface="Arial"/>
              <a:buChar char="•"/>
            </a:pPr>
            <a:r>
              <a:rPr lang="en-US" sz="2000" dirty="0"/>
              <a:t>For profound hypotension, unresponsive to fluid boluses, administer Push Dose Epinephrine per ICEMA - Medication - Standard Orders</a:t>
            </a:r>
            <a:endParaRPr lang="en-US" sz="2000" dirty="0">
              <a:cs typeface="Calibri"/>
            </a:endParaRPr>
          </a:p>
        </p:txBody>
      </p:sp>
      <p:pic>
        <p:nvPicPr>
          <p:cNvPr id="5" name="Picture 4" descr="A labeled diagram of a normal capnography waveform, which measures exhaled carbon dioxide. The trace is divided into phases: I (Respiratory baseline, $0 \text{ mmHg}$), II (Expiratory upstroke, angle $\alpha$), III (Alveolar plateau, where the Measured $\text{EtCO}_2$ peak is found), and 0 (Inspiratory downstroke, angle $\beta$).">
            <a:extLst>
              <a:ext uri="{FF2B5EF4-FFF2-40B4-BE49-F238E27FC236}">
                <a16:creationId xmlns:a16="http://schemas.microsoft.com/office/drawing/2014/main" id="{E653E1F9-F67B-B397-A723-4E8D88F5A820}"/>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828698" y="4576391"/>
            <a:ext cx="2484383" cy="1936645"/>
          </a:xfrm>
          <a:prstGeom prst="rect">
            <a:avLst/>
          </a:prstGeom>
        </p:spPr>
      </p:pic>
    </p:spTree>
    <p:extLst>
      <p:ext uri="{BB962C8B-B14F-4D97-AF65-F5344CB8AC3E}">
        <p14:creationId xmlns:p14="http://schemas.microsoft.com/office/powerpoint/2010/main" val="2948472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82D8-7D05-58F7-23B7-BDA3832B588C}"/>
              </a:ext>
            </a:extLst>
          </p:cNvPr>
          <p:cNvSpPr>
            <a:spLocks noGrp="1"/>
          </p:cNvSpPr>
          <p:nvPr>
            <p:ph type="title"/>
          </p:nvPr>
        </p:nvSpPr>
        <p:spPr>
          <a:xfrm>
            <a:off x="3114673" y="267071"/>
            <a:ext cx="5743578" cy="525463"/>
          </a:xfrm>
        </p:spPr>
        <p:txBody>
          <a:bodyPr/>
          <a:lstStyle/>
          <a:p>
            <a:r>
              <a:rPr lang="en-US" sz="2800" dirty="0"/>
              <a:t>Special Considerations </a:t>
            </a:r>
            <a:endParaRPr lang="en-US" dirty="0"/>
          </a:p>
        </p:txBody>
      </p:sp>
      <p:sp>
        <p:nvSpPr>
          <p:cNvPr id="3" name="Content Placeholder 2">
            <a:extLst>
              <a:ext uri="{FF2B5EF4-FFF2-40B4-BE49-F238E27FC236}">
                <a16:creationId xmlns:a16="http://schemas.microsoft.com/office/drawing/2014/main" id="{A9E9EB40-2863-B535-79D7-8A9C20956464}"/>
              </a:ext>
            </a:extLst>
          </p:cNvPr>
          <p:cNvSpPr>
            <a:spLocks noGrp="1"/>
          </p:cNvSpPr>
          <p:nvPr>
            <p:ph sz="quarter" idx="13"/>
          </p:nvPr>
        </p:nvSpPr>
        <p:spPr>
          <a:xfrm>
            <a:off x="3009901" y="1414462"/>
            <a:ext cx="6000750" cy="1452564"/>
          </a:xfrm>
        </p:spPr>
        <p:txBody>
          <a:bodyPr vert="horz" lIns="91440" tIns="45720" rIns="91440" bIns="45720" rtlCol="0" anchor="t">
            <a:normAutofit/>
          </a:bodyPr>
          <a:lstStyle/>
          <a:p>
            <a:r>
              <a:rPr lang="en-US" dirty="0"/>
              <a:t>• Prioritize early recognition, IV fluids and rapid hospital </a:t>
            </a:r>
            <a:r>
              <a:rPr lang="en-US"/>
              <a:t>notification and transport.</a:t>
            </a:r>
          </a:p>
          <a:p>
            <a:r>
              <a:rPr lang="en-US" dirty="0"/>
              <a:t>• If signs of pulmonary edema, stop or limit fluid boluses.</a:t>
            </a:r>
          </a:p>
          <a:p>
            <a:r>
              <a:rPr lang="en-US" dirty="0"/>
              <a:t>• Hypotension is a late indicator for septic shock.</a:t>
            </a:r>
          </a:p>
          <a:p>
            <a:endParaRPr lang="en-US" dirty="0"/>
          </a:p>
        </p:txBody>
      </p:sp>
      <p:pic>
        <p:nvPicPr>
          <p:cNvPr id="4" name="Picture 3" descr="Sepsis alert infographic using the acronym S-E-P-S-I-S to list six key symptoms: Shivers, fever, or very cold; Extreme pain or general discomfort; Pale or discolored skin; Sleepy, difficult to rouse, confused; I feel like I might die; and Short of breath. The graphic urges viewers to CALL 911 IF ANY COMBINATION OF THESE SYMPTOMS OCCUR.">
            <a:extLst>
              <a:ext uri="{FF2B5EF4-FFF2-40B4-BE49-F238E27FC236}">
                <a16:creationId xmlns:a16="http://schemas.microsoft.com/office/drawing/2014/main" id="{B3FCC508-57CE-49B4-F713-A0F8C125EBA6}"/>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087688" y="3009107"/>
            <a:ext cx="5787231" cy="3059429"/>
          </a:xfrm>
          <a:prstGeom prst="rect">
            <a:avLst/>
          </a:prstGeom>
        </p:spPr>
      </p:pic>
    </p:spTree>
    <p:extLst>
      <p:ext uri="{BB962C8B-B14F-4D97-AF65-F5344CB8AC3E}">
        <p14:creationId xmlns:p14="http://schemas.microsoft.com/office/powerpoint/2010/main" val="2364296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4CF07-8B47-4829-944B-70DD929B2E14}"/>
              </a:ext>
            </a:extLst>
          </p:cNvPr>
          <p:cNvSpPr>
            <a:spLocks noGrp="1"/>
          </p:cNvSpPr>
          <p:nvPr>
            <p:ph type="title"/>
          </p:nvPr>
        </p:nvSpPr>
        <p:spPr>
          <a:xfrm>
            <a:off x="3271584" y="233431"/>
            <a:ext cx="4898234" cy="596900"/>
          </a:xfrm>
        </p:spPr>
        <p:txBody>
          <a:bodyPr/>
          <a:lstStyle/>
          <a:p>
            <a:r>
              <a:rPr lang="en-US"/>
              <a:t>ICEMA # 14230</a:t>
            </a:r>
          </a:p>
        </p:txBody>
      </p:sp>
      <p:sp>
        <p:nvSpPr>
          <p:cNvPr id="4" name="Content Placeholder 3">
            <a:extLst>
              <a:ext uri="{FF2B5EF4-FFF2-40B4-BE49-F238E27FC236}">
                <a16:creationId xmlns:a16="http://schemas.microsoft.com/office/drawing/2014/main" id="{B1B9A68C-18DB-4F20-902A-3F2081467183}"/>
              </a:ext>
            </a:extLst>
          </p:cNvPr>
          <p:cNvSpPr>
            <a:spLocks noGrp="1"/>
          </p:cNvSpPr>
          <p:nvPr>
            <p:ph sz="quarter" idx="13"/>
          </p:nvPr>
        </p:nvSpPr>
        <p:spPr>
          <a:xfrm>
            <a:off x="3047999" y="1274326"/>
            <a:ext cx="5767387" cy="4314711"/>
          </a:xfrm>
        </p:spPr>
        <p:txBody>
          <a:bodyPr vert="horz" lIns="91440" tIns="45720" rIns="91440" bIns="45720" rtlCol="0" anchor="t">
            <a:normAutofit/>
          </a:bodyPr>
          <a:lstStyle/>
          <a:p>
            <a:pPr marL="285750" indent="-285750">
              <a:buFont typeface="Arial" panose="020B0604020202020204" pitchFamily="34" charset="0"/>
              <a:buChar char="•"/>
            </a:pPr>
            <a:r>
              <a:rPr lang="en-US" dirty="0"/>
              <a:t>Maintain airway (advanced airway if needed)</a:t>
            </a:r>
          </a:p>
          <a:p>
            <a:pPr marL="285750" indent="-285750">
              <a:buFont typeface="Arial" panose="020B0604020202020204" pitchFamily="34" charset="0"/>
              <a:buChar char="•"/>
            </a:pPr>
            <a:r>
              <a:rPr lang="en-US" dirty="0"/>
              <a:t>Obtain vascular access</a:t>
            </a:r>
          </a:p>
          <a:p>
            <a:pPr marL="285750" indent="-285750">
              <a:buFont typeface="Arial" panose="020B0604020202020204" pitchFamily="34" charset="0"/>
              <a:buChar char="•"/>
            </a:pPr>
            <a:r>
              <a:rPr lang="en-US" dirty="0"/>
              <a:t>If hypotensive or s/s inadequate tissue perfusion administer IVF challenge:</a:t>
            </a:r>
          </a:p>
          <a:p>
            <a:r>
              <a:rPr lang="en-US" b="1" dirty="0">
                <a:solidFill>
                  <a:srgbClr val="F7CB7E"/>
                </a:solidFill>
              </a:rPr>
              <a:t>Adult:</a:t>
            </a:r>
          </a:p>
          <a:p>
            <a:pPr marL="285750" indent="-285750">
              <a:buFont typeface="Arial" panose="020B0604020202020204" pitchFamily="34" charset="0"/>
              <a:buChar char="•"/>
            </a:pPr>
            <a:r>
              <a:rPr lang="en-US" b="1" dirty="0">
                <a:solidFill>
                  <a:schemeClr val="bg1"/>
                </a:solidFill>
              </a:rPr>
              <a:t>500 ml </a:t>
            </a:r>
            <a:r>
              <a:rPr lang="en-US" dirty="0"/>
              <a:t>IV Fluid bolus, MR x1</a:t>
            </a:r>
          </a:p>
          <a:p>
            <a:pPr marL="285750" indent="-285750">
              <a:buFont typeface="Arial" panose="020B0604020202020204" pitchFamily="34" charset="0"/>
              <a:buChar char="•"/>
            </a:pPr>
            <a:r>
              <a:rPr lang="en-US" dirty="0"/>
              <a:t>If no response stop fluids and administer push dose epi</a:t>
            </a:r>
          </a:p>
          <a:p>
            <a:pPr marL="285750" indent="-285750">
              <a:buFont typeface="Arial" panose="020B0604020202020204" pitchFamily="34" charset="0"/>
              <a:buChar char="•"/>
            </a:pPr>
            <a:r>
              <a:rPr lang="en-US" dirty="0"/>
              <a:t>IV TKO for sustained SBP of 90mmHg</a:t>
            </a:r>
          </a:p>
          <a:p>
            <a:endParaRPr lang="en-US" dirty="0"/>
          </a:p>
          <a:p>
            <a:r>
              <a:rPr lang="en-US" b="1" dirty="0">
                <a:solidFill>
                  <a:srgbClr val="F3B7B7"/>
                </a:solidFill>
              </a:rPr>
              <a:t>Peds:</a:t>
            </a:r>
          </a:p>
          <a:p>
            <a:pPr marL="285750" indent="-285750">
              <a:buFont typeface="Arial" panose="020B0604020202020204" pitchFamily="34" charset="0"/>
              <a:buChar char="•"/>
            </a:pPr>
            <a:r>
              <a:rPr lang="en-US" b="1" dirty="0">
                <a:solidFill>
                  <a:srgbClr val="F3B7B7"/>
                </a:solidFill>
              </a:rPr>
              <a:t>20mL/kg </a:t>
            </a:r>
            <a:r>
              <a:rPr lang="en-US" dirty="0"/>
              <a:t>IV fluid bolus, MR x1</a:t>
            </a:r>
          </a:p>
          <a:p>
            <a:pPr marL="285750" indent="-285750">
              <a:buFont typeface="Arial" panose="020B0604020202020204" pitchFamily="34" charset="0"/>
              <a:buChar char="•"/>
            </a:pPr>
            <a:r>
              <a:rPr lang="en-US" dirty="0"/>
              <a:t>If no response stop fluids and administer push dose epi</a:t>
            </a:r>
          </a:p>
          <a:p>
            <a:pPr marL="285750" indent="-285750">
              <a:buFont typeface="Arial" panose="020B0604020202020204" pitchFamily="34" charset="0"/>
              <a:buChar char="•"/>
            </a:pPr>
            <a:r>
              <a:rPr lang="en-US" dirty="0"/>
              <a:t>IV TKO for sustained SBP of 70 mmHg</a:t>
            </a:r>
          </a:p>
        </p:txBody>
      </p:sp>
      <p:sp>
        <p:nvSpPr>
          <p:cNvPr id="8" name="TextBox 7">
            <a:extLst>
              <a:ext uri="{FF2B5EF4-FFF2-40B4-BE49-F238E27FC236}">
                <a16:creationId xmlns:a16="http://schemas.microsoft.com/office/drawing/2014/main" id="{4353681F-AABC-4B44-B1AF-309EC3E26560}"/>
              </a:ext>
            </a:extLst>
          </p:cNvPr>
          <p:cNvSpPr txBox="1"/>
          <p:nvPr/>
        </p:nvSpPr>
        <p:spPr>
          <a:xfrm>
            <a:off x="3178587" y="6037770"/>
            <a:ext cx="5634038" cy="369332"/>
          </a:xfrm>
          <a:prstGeom prst="rect">
            <a:avLst/>
          </a:prstGeom>
          <a:noFill/>
        </p:spPr>
        <p:txBody>
          <a:bodyPr wrap="square" rtlCol="0">
            <a:spAutoFit/>
          </a:bodyPr>
          <a:lstStyle/>
          <a:p>
            <a:r>
              <a:rPr lang="en-US" dirty="0"/>
              <a:t>If signs of pulmonary edema, stop or limit fluid boluses.</a:t>
            </a:r>
          </a:p>
        </p:txBody>
      </p:sp>
      <p:pic>
        <p:nvPicPr>
          <p:cNvPr id="10" name="Picture 9" descr="&#10;Here are a few options for alt text describing the 3D stick figure graphic:&#10;&#10;Concise Option (General Use)&#10;3D white stick figure recoiling from a sudden pain or shock indicated by a yellow lightning bolt hitting their torso.&#10;&#10;Detailed Option (Thematic Focus)&#10;A shiny white 3D stick figure in a pose of sudden distress or collapse, gripping its abdomen or chest area. A bright yellow lightning bolt icon overlaid on the figure symbolizes sudden, severe pain, electric shock, or a medical crisis.">
            <a:extLst>
              <a:ext uri="{FF2B5EF4-FFF2-40B4-BE49-F238E27FC236}">
                <a16:creationId xmlns:a16="http://schemas.microsoft.com/office/drawing/2014/main" id="{F00E404B-BD08-4F55-8CF8-3538C2F16B68}"/>
              </a:ex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77" y="2810633"/>
            <a:ext cx="3261377" cy="2853705"/>
          </a:xfrm>
          <a:prstGeom prst="rect">
            <a:avLst/>
          </a:prstGeom>
        </p:spPr>
      </p:pic>
      <p:pic>
        <p:nvPicPr>
          <p:cNvPr id="3" name="Picture 2" descr="A glossy, three-dimensional purple circular icon featuring a white silhouette of a calibrated syringe with a needle tip, representing vaccination, injection, or medical treatment.">
            <a:extLst>
              <a:ext uri="{FF2B5EF4-FFF2-40B4-BE49-F238E27FC236}">
                <a16:creationId xmlns:a16="http://schemas.microsoft.com/office/drawing/2014/main" id="{40523B45-2178-107C-D023-A84451F5D8C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3618" y="354144"/>
            <a:ext cx="2517866" cy="2511770"/>
          </a:xfrm>
          <a:prstGeom prst="rect">
            <a:avLst/>
          </a:prstGeom>
        </p:spPr>
      </p:pic>
    </p:spTree>
    <p:extLst>
      <p:ext uri="{BB962C8B-B14F-4D97-AF65-F5344CB8AC3E}">
        <p14:creationId xmlns:p14="http://schemas.microsoft.com/office/powerpoint/2010/main" val="2396531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3364-AEC0-1977-BE6A-469FFD46131D}"/>
              </a:ext>
            </a:extLst>
          </p:cNvPr>
          <p:cNvSpPr>
            <a:spLocks noGrp="1"/>
          </p:cNvSpPr>
          <p:nvPr>
            <p:ph type="title"/>
          </p:nvPr>
        </p:nvSpPr>
        <p:spPr>
          <a:xfrm>
            <a:off x="3213538" y="396095"/>
            <a:ext cx="2899486" cy="525463"/>
          </a:xfrm>
        </p:spPr>
        <p:txBody>
          <a:bodyPr/>
          <a:lstStyle/>
          <a:p>
            <a:r>
              <a:rPr lang="en-US" sz="2800" dirty="0"/>
              <a:t>Video Review</a:t>
            </a:r>
          </a:p>
        </p:txBody>
      </p:sp>
      <p:pic>
        <p:nvPicPr>
          <p:cNvPr id="4" name="Online Media 3" descr="Medical illustration discussing SEPSIS. The image shows a human figure with internal organs highlighted, emphasizing the brain and lungs. In the foreground, a cross-section of a blood vessel shows immune cells and particles, illustrating the systemic nature of the condition.">
            <a:hlinkClick r:id="" action="ppaction://media"/>
            <a:extLst>
              <a:ext uri="{FF2B5EF4-FFF2-40B4-BE49-F238E27FC236}">
                <a16:creationId xmlns:a16="http://schemas.microsoft.com/office/drawing/2014/main" id="{798337F9-D275-DF11-4517-5C87B41F5165}"/>
              </a:ext>
            </a:extLst>
          </p:cNvPr>
          <p:cNvPicPr>
            <a:picLocks noGrp="1" noRot="1" noChangeAspect="1"/>
          </p:cNvPicPr>
          <p:nvPr>
            <p:ph sz="quarter" idx="13"/>
            <a:videoFile r:link="rId1"/>
          </p:nvPr>
        </p:nvPicPr>
        <p:blipFill>
          <a:blip r:embed="rId4"/>
          <a:stretch>
            <a:fillRect/>
          </a:stretch>
        </p:blipFill>
        <p:spPr>
          <a:xfrm>
            <a:off x="729910" y="1292113"/>
            <a:ext cx="7823199" cy="4463255"/>
          </a:xfrm>
          <a:prstGeom prst="rect">
            <a:avLst/>
          </a:prstGeom>
        </p:spPr>
      </p:pic>
    </p:spTree>
    <p:extLst>
      <p:ext uri="{BB962C8B-B14F-4D97-AF65-F5344CB8AC3E}">
        <p14:creationId xmlns:p14="http://schemas.microsoft.com/office/powerpoint/2010/main" val="261825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D7B9CA-42E7-50B4-C248-790FC5F7B385}"/>
              </a:ext>
            </a:extLst>
          </p:cNvPr>
          <p:cNvSpPr>
            <a:spLocks noGrp="1"/>
          </p:cNvSpPr>
          <p:nvPr>
            <p:ph type="ctrTitle"/>
          </p:nvPr>
        </p:nvSpPr>
        <p:spPr>
          <a:xfrm>
            <a:off x="470376" y="5936341"/>
            <a:ext cx="7772400" cy="504826"/>
          </a:xfrm>
        </p:spPr>
        <p:txBody>
          <a:bodyPr>
            <a:normAutofit fontScale="90000"/>
          </a:bodyPr>
          <a:lstStyle/>
          <a:p>
            <a:r>
              <a:rPr lang="en-US" sz="3100" dirty="0"/>
              <a:t>References</a:t>
            </a:r>
            <a:r>
              <a:rPr lang="en-US" dirty="0"/>
              <a:t> </a:t>
            </a:r>
          </a:p>
        </p:txBody>
      </p:sp>
      <p:sp>
        <p:nvSpPr>
          <p:cNvPr id="2" name="Rectangle 1">
            <a:extLst>
              <a:ext uri="{FF2B5EF4-FFF2-40B4-BE49-F238E27FC236}">
                <a16:creationId xmlns:a16="http://schemas.microsoft.com/office/drawing/2014/main" id="{F73E10B3-3C1F-466D-B3D3-9EE883CF7301}"/>
              </a:ext>
            </a:extLst>
          </p:cNvPr>
          <p:cNvSpPr/>
          <p:nvPr/>
        </p:nvSpPr>
        <p:spPr>
          <a:xfrm>
            <a:off x="345440" y="159657"/>
            <a:ext cx="7998460" cy="5478423"/>
          </a:xfrm>
          <a:prstGeom prst="rect">
            <a:avLst/>
          </a:prstGeom>
        </p:spPr>
        <p:txBody>
          <a:bodyPr wrap="square">
            <a:spAutoFit/>
          </a:bodyPr>
          <a:lstStyle/>
          <a:p>
            <a:pPr fontAlgn="base">
              <a:buFont typeface="Arial" panose="020B0604020202020204" pitchFamily="34" charset="0"/>
              <a:buChar char="•"/>
            </a:pPr>
            <a:r>
              <a:rPr lang="en-US" sz="1600" dirty="0">
                <a:solidFill>
                  <a:srgbClr val="DBDBDB"/>
                </a:solidFill>
                <a:latin typeface="Calibri" panose="020F0502020204030204" pitchFamily="34" charset="0"/>
              </a:rPr>
              <a:t>Arizona Department of Health Services. Identification and Management of Sepsis on the Prehospital Environment. Retrieved from </a:t>
            </a:r>
            <a:r>
              <a:rPr lang="en-US" sz="1600" dirty="0">
                <a:solidFill>
                  <a:schemeClr val="accent2"/>
                </a:solidFill>
                <a:latin typeface="Calibri" panose="020F0502020204030204" pitchFamily="34" charset="0"/>
              </a:rPr>
              <a:t>:https://www.azdhs.gov/documents/preparedness/emergency-medical-services-trauma-system/training/sepsis.pptx</a:t>
            </a:r>
          </a:p>
          <a:p>
            <a:pPr fontAlgn="base">
              <a:buFont typeface="Arial" panose="020B0604020202020204" pitchFamily="34" charset="0"/>
              <a:buChar char="•"/>
            </a:pPr>
            <a:r>
              <a:rPr lang="en-US" sz="1600" dirty="0">
                <a:solidFill>
                  <a:srgbClr val="DBDBDB"/>
                </a:solidFill>
                <a:latin typeface="Calibri" panose="020F0502020204030204" pitchFamily="34" charset="0"/>
              </a:rPr>
              <a:t>Gabart, J.M. </a:t>
            </a:r>
            <a:r>
              <a:rPr lang="en-US" sz="1600" i="1" dirty="0">
                <a:solidFill>
                  <a:srgbClr val="DBDBDB"/>
                </a:solidFill>
                <a:latin typeface="Calibri" panose="020F0502020204030204" pitchFamily="34" charset="0"/>
              </a:rPr>
              <a:t>Pediatric Shock. </a:t>
            </a:r>
            <a:r>
              <a:rPr lang="en-US" sz="1600" dirty="0">
                <a:solidFill>
                  <a:srgbClr val="DBDBDB"/>
                </a:solidFill>
                <a:latin typeface="Calibri" panose="020F0502020204030204" pitchFamily="34" charset="0"/>
              </a:rPr>
              <a:t>Retreieved from: </a:t>
            </a:r>
            <a:r>
              <a:rPr lang="en-US" sz="1600" u="sng" dirty="0">
                <a:solidFill>
                  <a:srgbClr val="1098D2"/>
                </a:solidFill>
                <a:latin typeface="Calibri" panose="020F0502020204030204" pitchFamily="34" charset="0"/>
                <a:hlinkClick r:id="rId2"/>
              </a:rPr>
              <a:t>https://peds.arizona.edu/sites/default/files/curriculum-files/shock-presentation.ppt</a:t>
            </a:r>
            <a:r>
              <a:rPr lang="en-US" sz="1600" dirty="0">
                <a:solidFill>
                  <a:srgbClr val="DBDBDB"/>
                </a:solidFill>
                <a:latin typeface="Calibri" panose="020F0502020204030204" pitchFamily="34" charset="0"/>
              </a:rPr>
              <a:t>​</a:t>
            </a:r>
            <a:endParaRPr lang="en-US" sz="1600" dirty="0">
              <a:solidFill>
                <a:srgbClr val="E6E6E6"/>
              </a:solidFill>
              <a:latin typeface="Arial" panose="020B0604020202020204" pitchFamily="34" charset="0"/>
            </a:endParaRPr>
          </a:p>
          <a:p>
            <a:pPr fontAlgn="base">
              <a:buFont typeface="Arial" panose="020B0604020202020204" pitchFamily="34" charset="0"/>
              <a:buChar char="•"/>
            </a:pPr>
            <a:r>
              <a:rPr lang="en-US" sz="1600" dirty="0">
                <a:solidFill>
                  <a:srgbClr val="E6E6E6"/>
                </a:solidFill>
                <a:latin typeface="Calibri" panose="020F0502020204030204" pitchFamily="34" charset="0"/>
              </a:rPr>
              <a:t>Haseer Koya H, Paul M. </a:t>
            </a:r>
            <a:r>
              <a:rPr lang="en-US" sz="1600" i="1" dirty="0">
                <a:solidFill>
                  <a:srgbClr val="E6E6E6"/>
                </a:solidFill>
                <a:latin typeface="Calibri" panose="020F0502020204030204" pitchFamily="34" charset="0"/>
              </a:rPr>
              <a:t>Shock</a:t>
            </a:r>
            <a:r>
              <a:rPr lang="en-US" sz="1600" dirty="0">
                <a:solidFill>
                  <a:srgbClr val="E6E6E6"/>
                </a:solidFill>
                <a:latin typeface="Calibri" panose="020F0502020204030204" pitchFamily="34" charset="0"/>
              </a:rPr>
              <a:t>. [Updated 2023 Jul 24]. In: StatPearls [Internet]. Treasure Island (FL): StatPearls Publishing; 2023 Jan-. Available from: </a:t>
            </a:r>
            <a:r>
              <a:rPr lang="en-US" sz="1600" dirty="0">
                <a:solidFill>
                  <a:schemeClr val="accent2"/>
                </a:solidFill>
                <a:latin typeface="Calibri" panose="020F0502020204030204" pitchFamily="34" charset="0"/>
              </a:rPr>
              <a:t>https://www.ncbi.nlm.nih.gov/books/NBK531492/</a:t>
            </a:r>
          </a:p>
          <a:p>
            <a:pPr fontAlgn="base">
              <a:buFont typeface="Arial" panose="020B0604020202020204" pitchFamily="34" charset="0"/>
              <a:buChar char="•"/>
            </a:pPr>
            <a:r>
              <a:rPr lang="en-US" sz="1600" dirty="0">
                <a:solidFill>
                  <a:srgbClr val="E6E6E6"/>
                </a:solidFill>
                <a:latin typeface="Calibri" panose="020F0502020204030204" pitchFamily="34" charset="0"/>
              </a:rPr>
              <a:t>Inland County Emergency Medical  Agency, 2023. Retrieved from: </a:t>
            </a:r>
            <a:r>
              <a:rPr lang="en-US" sz="1600" dirty="0">
                <a:solidFill>
                  <a:srgbClr val="E6E6E6"/>
                </a:solidFill>
                <a:latin typeface="Calibri" panose="020F0502020204030204" pitchFamily="34" charset="0"/>
                <a:hlinkClick r:id="rId3"/>
              </a:rPr>
              <a:t>https://www.sbcounty.gov/icema/main/policies_and_protocols.aspx</a:t>
            </a:r>
            <a:endParaRPr lang="en-US" sz="1600" dirty="0">
              <a:solidFill>
                <a:srgbClr val="E6E6E6"/>
              </a:solidFill>
              <a:latin typeface="Calibri" panose="020F0502020204030204" pitchFamily="34" charset="0"/>
            </a:endParaRPr>
          </a:p>
          <a:p>
            <a:pPr fontAlgn="base">
              <a:buFont typeface="Arial" panose="020B0604020202020204" pitchFamily="34" charset="0"/>
              <a:buChar char="•"/>
            </a:pPr>
            <a:r>
              <a:rPr lang="en-US" sz="1600" dirty="0">
                <a:solidFill>
                  <a:srgbClr val="E6E6E6"/>
                </a:solidFill>
                <a:latin typeface="Arial" panose="020B0604020202020204" pitchFamily="34" charset="0"/>
              </a:rPr>
              <a:t>Lawanson-Nichols, M. &amp; Kao, Y. The Severe Sepsis/Septic Shock Bundle: Why is it important? Retrieved from : </a:t>
            </a:r>
            <a:r>
              <a:rPr lang="en-US" sz="1600" dirty="0">
                <a:solidFill>
                  <a:srgbClr val="E6E6E6"/>
                </a:solidFill>
                <a:latin typeface="Arial" panose="020B0604020202020204" pitchFamily="34" charset="0"/>
                <a:hlinkClick r:id="rId4"/>
              </a:rPr>
              <a:t>https://www.uclahealth.org/sites/default/files/documents/Severe-Sepsis-Septic-Shock-Bundle-PowerPoint%20(1).pptx</a:t>
            </a:r>
            <a:endParaRPr lang="en-US" sz="1600" dirty="0">
              <a:solidFill>
                <a:srgbClr val="E6E6E6"/>
              </a:solidFill>
              <a:latin typeface="Arial" panose="020B0604020202020204" pitchFamily="34" charset="0"/>
            </a:endParaRPr>
          </a:p>
          <a:p>
            <a:pPr fontAlgn="base">
              <a:buFont typeface="Arial" panose="020B0604020202020204" pitchFamily="34" charset="0"/>
              <a:buChar char="•"/>
            </a:pPr>
            <a:r>
              <a:rPr lang="en-US" sz="1600" dirty="0">
                <a:solidFill>
                  <a:srgbClr val="DBDBDB"/>
                </a:solidFill>
                <a:latin typeface="Calibri" panose="020F0502020204030204" pitchFamily="34" charset="0"/>
              </a:rPr>
              <a:t>National Association of Emergency Medical Technicians, 2020​. Retrieved from: </a:t>
            </a:r>
            <a:r>
              <a:rPr lang="en-US" sz="1600" dirty="0">
                <a:solidFill>
                  <a:srgbClr val="DBDBDB"/>
                </a:solidFill>
                <a:latin typeface="Calibri" panose="020F0502020204030204" pitchFamily="34" charset="0"/>
                <a:hlinkClick r:id="rId5"/>
              </a:rPr>
              <a:t>https://www.naemt.org/</a:t>
            </a:r>
            <a:endParaRPr lang="en-US" sz="1600" dirty="0">
              <a:solidFill>
                <a:srgbClr val="E6E6E6"/>
              </a:solidFill>
              <a:latin typeface="Arial" panose="020B0604020202020204" pitchFamily="34" charset="0"/>
            </a:endParaRPr>
          </a:p>
          <a:p>
            <a:pPr fontAlgn="base">
              <a:buFont typeface="Arial" panose="020B0604020202020204" pitchFamily="34" charset="0"/>
              <a:buChar char="•"/>
            </a:pPr>
            <a:r>
              <a:rPr lang="en-US" sz="1600" dirty="0">
                <a:solidFill>
                  <a:srgbClr val="DBDBDB"/>
                </a:solidFill>
                <a:latin typeface="Calibri" panose="020F0502020204030204" pitchFamily="34" charset="0"/>
              </a:rPr>
              <a:t>Society of Trauma Nurses (2023). </a:t>
            </a:r>
            <a:r>
              <a:rPr lang="en-US" sz="1600" i="1" dirty="0">
                <a:solidFill>
                  <a:srgbClr val="DBDBDB"/>
                </a:solidFill>
                <a:latin typeface="Calibri" panose="020F0502020204030204" pitchFamily="34" charset="0"/>
              </a:rPr>
              <a:t>Hemorrhagic Shock. </a:t>
            </a:r>
            <a:r>
              <a:rPr lang="en-US" sz="1600" dirty="0">
                <a:solidFill>
                  <a:srgbClr val="DBDBDB"/>
                </a:solidFill>
                <a:latin typeface="Calibri" panose="020F0502020204030204" pitchFamily="34" charset="0"/>
              </a:rPr>
              <a:t>Retrieved from: </a:t>
            </a:r>
            <a:r>
              <a:rPr lang="en-US" sz="1600" u="sng" dirty="0">
                <a:solidFill>
                  <a:srgbClr val="1098D2"/>
                </a:solidFill>
                <a:latin typeface="Calibri" panose="020F0502020204030204" pitchFamily="34" charset="0"/>
                <a:hlinkClick r:id="rId6"/>
              </a:rPr>
              <a:t>www.traumanurses.org</a:t>
            </a:r>
            <a:r>
              <a:rPr lang="en-US" sz="1600" dirty="0">
                <a:solidFill>
                  <a:srgbClr val="E6E6E6"/>
                </a:solidFill>
                <a:latin typeface="Calibri" panose="020F0502020204030204" pitchFamily="34" charset="0"/>
              </a:rPr>
              <a:t>​</a:t>
            </a:r>
            <a:endParaRPr lang="en-US" sz="1600" dirty="0">
              <a:solidFill>
                <a:srgbClr val="E6E6E6"/>
              </a:solidFill>
              <a:latin typeface="Arial" panose="020B0604020202020204" pitchFamily="34" charset="0"/>
            </a:endParaRPr>
          </a:p>
          <a:p>
            <a:pPr fontAlgn="base">
              <a:buFont typeface="Arial" panose="020B0604020202020204" pitchFamily="34" charset="0"/>
              <a:buChar char="•"/>
            </a:pPr>
            <a:r>
              <a:rPr lang="en-US" sz="1600" dirty="0">
                <a:solidFill>
                  <a:srgbClr val="DBDBDB"/>
                </a:solidFill>
                <a:latin typeface="Calibri" panose="020F0502020204030204" pitchFamily="34" charset="0"/>
              </a:rPr>
              <a:t>Taha, M., &amp; Elbaih, A. (2017) </a:t>
            </a:r>
            <a:r>
              <a:rPr lang="en-US" sz="1600" i="1" dirty="0">
                <a:solidFill>
                  <a:srgbClr val="DBDBDB"/>
                </a:solidFill>
                <a:latin typeface="Calibri" panose="020F0502020204030204" pitchFamily="34" charset="0"/>
              </a:rPr>
              <a:t>Pathophysiology and Management of Different Types of Shock. </a:t>
            </a:r>
            <a:r>
              <a:rPr lang="en-US" sz="1600" dirty="0">
                <a:solidFill>
                  <a:srgbClr val="DBDBDB"/>
                </a:solidFill>
                <a:latin typeface="Calibri" panose="020F0502020204030204" pitchFamily="34" charset="0"/>
              </a:rPr>
              <a:t>Narayana Medical Journal ​</a:t>
            </a:r>
            <a:endParaRPr lang="en-US" sz="1600" dirty="0">
              <a:solidFill>
                <a:srgbClr val="E6E6E6"/>
              </a:solidFill>
              <a:latin typeface="Arial" panose="020B0604020202020204" pitchFamily="34" charset="0"/>
            </a:endParaRPr>
          </a:p>
          <a:p>
            <a:pPr fontAlgn="base">
              <a:buFont typeface="Arial" panose="020B0604020202020204" pitchFamily="34" charset="0"/>
              <a:buChar char="•"/>
            </a:pPr>
            <a:endParaRPr lang="en-US" sz="1400" dirty="0"/>
          </a:p>
        </p:txBody>
      </p:sp>
    </p:spTree>
    <p:extLst>
      <p:ext uri="{BB962C8B-B14F-4D97-AF65-F5344CB8AC3E}">
        <p14:creationId xmlns:p14="http://schemas.microsoft.com/office/powerpoint/2010/main" val="2436402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A1AD-E3F7-BCAB-2CCF-7B257B3FD285}"/>
              </a:ext>
            </a:extLst>
          </p:cNvPr>
          <p:cNvSpPr>
            <a:spLocks noGrp="1"/>
          </p:cNvSpPr>
          <p:nvPr>
            <p:ph type="ctrTitle"/>
          </p:nvPr>
        </p:nvSpPr>
        <p:spPr>
          <a:xfrm>
            <a:off x="571500" y="6003018"/>
            <a:ext cx="7772400" cy="481013"/>
          </a:xfrm>
        </p:spPr>
        <p:txBody>
          <a:bodyPr>
            <a:noAutofit/>
          </a:bodyPr>
          <a:lstStyle/>
          <a:p>
            <a:r>
              <a:rPr lang="en-US" sz="2800" dirty="0"/>
              <a:t>References</a:t>
            </a:r>
          </a:p>
        </p:txBody>
      </p:sp>
      <p:sp>
        <p:nvSpPr>
          <p:cNvPr id="4" name="TextBox 3">
            <a:extLst>
              <a:ext uri="{FF2B5EF4-FFF2-40B4-BE49-F238E27FC236}">
                <a16:creationId xmlns:a16="http://schemas.microsoft.com/office/drawing/2014/main" id="{9A93BC53-6E19-BFAE-49C1-2F1E35643974}"/>
              </a:ext>
            </a:extLst>
          </p:cNvPr>
          <p:cNvSpPr txBox="1"/>
          <p:nvPr/>
        </p:nvSpPr>
        <p:spPr>
          <a:xfrm>
            <a:off x="152400" y="159657"/>
            <a:ext cx="8191500" cy="5570756"/>
          </a:xfrm>
          <a:prstGeom prst="rect">
            <a:avLst/>
          </a:prstGeom>
          <a:noFill/>
        </p:spPr>
        <p:txBody>
          <a:bodyPr wrap="square">
            <a:spAutoFit/>
          </a:bodyPr>
          <a:lstStyle/>
          <a:p>
            <a:r>
              <a:rPr lang="en-US" sz="1600" i="1" dirty="0"/>
              <a:t>The association between major complications of immobility during hospitalization and quality of life among bedridden patients: A 3 month prospective multi-center study - </a:t>
            </a:r>
            <a:r>
              <a:rPr lang="en-US" sz="1600" dirty="0"/>
              <a:t>PMC (nih.gov)</a:t>
            </a:r>
          </a:p>
          <a:p>
            <a:endParaRPr lang="en-US" sz="1600" dirty="0"/>
          </a:p>
          <a:p>
            <a:r>
              <a:rPr lang="en-US" sz="1600" i="1" dirty="0"/>
              <a:t>Surgical Site Infec</a:t>
            </a:r>
            <a:r>
              <a:rPr lang="en-US" sz="1600" dirty="0"/>
              <a:t>tions | Johns Hopkins Medicine</a:t>
            </a:r>
          </a:p>
          <a:p>
            <a:endParaRPr lang="en-US" sz="1600" dirty="0"/>
          </a:p>
          <a:p>
            <a:r>
              <a:rPr lang="en-US" sz="1600" i="1" dirty="0"/>
              <a:t>Sepsis - Symptoms &amp; ca</a:t>
            </a:r>
            <a:r>
              <a:rPr lang="en-US" sz="1600" dirty="0"/>
              <a:t>uses - Mayo Clinic</a:t>
            </a:r>
          </a:p>
          <a:p>
            <a:r>
              <a:rPr lang="en-US" sz="1600" i="1" dirty="0"/>
              <a:t>Sepsis </a:t>
            </a:r>
            <a:r>
              <a:rPr lang="en-US" sz="1600" dirty="0"/>
              <a:t>(who.int)</a:t>
            </a:r>
          </a:p>
          <a:p>
            <a:endParaRPr lang="en-US" sz="1600" dirty="0"/>
          </a:p>
          <a:p>
            <a:r>
              <a:rPr lang="en-US" sz="1600" dirty="0"/>
              <a:t>Pictures of the </a:t>
            </a:r>
            <a:r>
              <a:rPr lang="en-US" sz="1600" i="1" dirty="0"/>
              <a:t>World Wide Web </a:t>
            </a:r>
            <a:r>
              <a:rPr lang="en-US" sz="1600" dirty="0"/>
              <a:t>2024</a:t>
            </a:r>
          </a:p>
          <a:p>
            <a:endParaRPr lang="en-US" sz="1600" dirty="0"/>
          </a:p>
          <a:p>
            <a:r>
              <a:rPr lang="en-US" sz="1600" b="1" dirty="0"/>
              <a:t>Resource article Links: </a:t>
            </a:r>
          </a:p>
          <a:p>
            <a:r>
              <a:rPr lang="en-US" sz="1600" dirty="0"/>
              <a:t>https://www.ems1.com/ems-products/capnography/articles/sepsis-detection-and-monitoring-in-ems-ZNxOT3J6r2uOE778/</a:t>
            </a:r>
          </a:p>
          <a:p>
            <a:endParaRPr lang="en-US" sz="1600" dirty="0"/>
          </a:p>
          <a:p>
            <a:r>
              <a:rPr lang="en-US" sz="1600" dirty="0"/>
              <a:t>https://www.magonlinelibrary.com/doi/abs/10.12968/jpar.2022.14.10.425</a:t>
            </a:r>
          </a:p>
          <a:p>
            <a:endParaRPr lang="en-US" sz="1600" dirty="0"/>
          </a:p>
          <a:p>
            <a:r>
              <a:rPr lang="en-US" sz="1600" dirty="0"/>
              <a:t>https://www.ems1.com/ems-products/capnography/articles/how-capnography-can-be-used-to-identify-sepsis-e9XqviEHi9narckh/</a:t>
            </a:r>
          </a:p>
          <a:p>
            <a:endParaRPr lang="en-US" sz="1600" dirty="0"/>
          </a:p>
          <a:p>
            <a:r>
              <a:rPr lang="en-US" sz="1600" dirty="0"/>
              <a:t>https://www.ncbi.nlm.nih.gov/pmc/articles/PMC5942006/</a:t>
            </a:r>
          </a:p>
          <a:p>
            <a:endParaRPr lang="en-US" dirty="0"/>
          </a:p>
          <a:p>
            <a:endParaRPr lang="en-US" dirty="0"/>
          </a:p>
        </p:txBody>
      </p:sp>
    </p:spTree>
    <p:extLst>
      <p:ext uri="{BB962C8B-B14F-4D97-AF65-F5344CB8AC3E}">
        <p14:creationId xmlns:p14="http://schemas.microsoft.com/office/powerpoint/2010/main" val="35288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C2FAF2-0FCF-5C62-F7FA-D455A5E1CBB2}"/>
              </a:ext>
              <a:ext uri="{C183D7F6-B498-43B3-948B-1728B52AA6E4}">
                <adec:decorative xmlns:adec="http://schemas.microsoft.com/office/drawing/2017/decorative" val="1"/>
              </a:ext>
            </a:extLst>
          </p:cNvPr>
          <p:cNvSpPr>
            <a:spLocks noGrp="1"/>
          </p:cNvSpPr>
          <p:nvPr>
            <p:ph sz="quarter" idx="13"/>
          </p:nvPr>
        </p:nvSpPr>
        <p:spPr>
          <a:xfrm>
            <a:off x="3140869" y="378619"/>
            <a:ext cx="6000750" cy="6096000"/>
          </a:xfrm>
        </p:spPr>
        <p:txBody>
          <a:bodyPr vert="horz" lIns="91440" tIns="45720" rIns="91440" bIns="45720" rtlCol="0" anchor="t">
            <a:normAutofit/>
          </a:bodyPr>
          <a:lstStyle/>
          <a:p>
            <a:pPr algn="ctr"/>
            <a:r>
              <a:rPr lang="en-US" sz="2000" b="1" dirty="0"/>
              <a:t>Thank you to the San Bernardino County EMS Educators Committee, ICEMA, and San Bernardino County EMS Officers for the making of this educational piece.  </a:t>
            </a:r>
            <a:endParaRPr lang="en-US" dirty="0"/>
          </a:p>
          <a:p>
            <a:endParaRPr lang="en-US" dirty="0"/>
          </a:p>
        </p:txBody>
      </p:sp>
      <p:pic>
        <p:nvPicPr>
          <p:cNvPr id="6" name="Picture 5" descr="A sophisticated thank you card design on a dark background. The center contains the text &quot;Thank you&quot; in a graceful, light-colored script font. The text is bordered above and below by monochrome floral arrangements of detailed roses and foliage.">
            <a:extLst>
              <a:ext uri="{FF2B5EF4-FFF2-40B4-BE49-F238E27FC236}">
                <a16:creationId xmlns:a16="http://schemas.microsoft.com/office/drawing/2014/main" id="{DAA6A44E-07F1-6021-E021-751BFC2169D9}"/>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999422" y="2102643"/>
            <a:ext cx="5962650" cy="3971925"/>
          </a:xfrm>
          <a:prstGeom prst="rect">
            <a:avLst/>
          </a:prstGeom>
        </p:spPr>
      </p:pic>
      <p:sp>
        <p:nvSpPr>
          <p:cNvPr id="2" name="Title 1">
            <a:extLst>
              <a:ext uri="{FF2B5EF4-FFF2-40B4-BE49-F238E27FC236}">
                <a16:creationId xmlns:a16="http://schemas.microsoft.com/office/drawing/2014/main" id="{846E6265-7CC0-ABBF-84A5-C804AEA5AB65}"/>
              </a:ext>
              <a:ext uri="{C183D7F6-B498-43B3-948B-1728B52AA6E4}">
                <adec:decorative xmlns:adec="http://schemas.microsoft.com/office/drawing/2017/decorative" val="1"/>
              </a:ext>
            </a:extLst>
          </p:cNvPr>
          <p:cNvSpPr>
            <a:spLocks noGrp="1"/>
          </p:cNvSpPr>
          <p:nvPr>
            <p:ph type="title"/>
          </p:nvPr>
        </p:nvSpPr>
        <p:spPr>
          <a:xfrm>
            <a:off x="3162298" y="-525463"/>
            <a:ext cx="6553202" cy="525463"/>
          </a:xfrm>
        </p:spPr>
        <p:txBody>
          <a:bodyPr vert="horz" lIns="91440" tIns="45720" rIns="91440" bIns="45720" rtlCol="0" anchor="b">
            <a:noAutofit/>
          </a:bodyPr>
          <a:lstStyle/>
          <a:p>
            <a:r>
              <a:rPr lang="en-US" dirty="0"/>
              <a:t>Thank you</a:t>
            </a:r>
          </a:p>
        </p:txBody>
      </p:sp>
    </p:spTree>
    <p:extLst>
      <p:ext uri="{BB962C8B-B14F-4D97-AF65-F5344CB8AC3E}">
        <p14:creationId xmlns:p14="http://schemas.microsoft.com/office/powerpoint/2010/main" val="3581398821"/>
      </p:ext>
    </p:extLst>
  </p:cSld>
  <p:clrMapOvr>
    <a:masterClrMapping/>
  </p:clrMapOvr>
</p:sld>
</file>

<file path=ppt/theme/theme1.xml><?xml version="1.0" encoding="utf-8"?>
<a:theme xmlns:a="http://schemas.openxmlformats.org/drawingml/2006/main" name="1_PresenterMedia Static Theme">
  <a:themeElements>
    <a:clrScheme name="stormy waters">
      <a:dk1>
        <a:srgbClr val="E6E6E6"/>
      </a:dk1>
      <a:lt1>
        <a:srgbClr val="E6E6E6"/>
      </a:lt1>
      <a:dk2>
        <a:srgbClr val="0C0C0C"/>
      </a:dk2>
      <a:lt2>
        <a:srgbClr val="0E57C4"/>
      </a:lt2>
      <a:accent1>
        <a:srgbClr val="631290"/>
      </a:accent1>
      <a:accent2>
        <a:srgbClr val="327CA6"/>
      </a:accent2>
      <a:accent3>
        <a:srgbClr val="0E57C4"/>
      </a:accent3>
      <a:accent4>
        <a:srgbClr val="4A66AC"/>
      </a:accent4>
      <a:accent5>
        <a:srgbClr val="5AA2AE"/>
      </a:accent5>
      <a:accent6>
        <a:srgbClr val="0E57C4"/>
      </a:accent6>
      <a:hlink>
        <a:srgbClr val="1098D2"/>
      </a:hlink>
      <a:folHlink>
        <a:srgbClr val="062B62"/>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80FB490354F441B9429712C6A3EC2A" ma:contentTypeVersion="18" ma:contentTypeDescription="Create a new document." ma:contentTypeScope="" ma:versionID="c17ade3a1ad05a51ede1137bfd9bd653">
  <xsd:schema xmlns:xsd="http://www.w3.org/2001/XMLSchema" xmlns:xs="http://www.w3.org/2001/XMLSchema" xmlns:p="http://schemas.microsoft.com/office/2006/metadata/properties" xmlns:ns3="f1c88fcf-f9e4-46f6-b22e-4ad3ddf3e7a4" xmlns:ns4="8d3d8274-7507-4919-abdd-ed98c367b9d7" targetNamespace="http://schemas.microsoft.com/office/2006/metadata/properties" ma:root="true" ma:fieldsID="fb91ae87eb5d1f7393d5a7d0553f4cbd" ns3:_="" ns4:_="">
    <xsd:import namespace="f1c88fcf-f9e4-46f6-b22e-4ad3ddf3e7a4"/>
    <xsd:import namespace="8d3d8274-7507-4919-abdd-ed98c367b9d7"/>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c88fcf-f9e4-46f6-b22e-4ad3ddf3e7a4"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d3d8274-7507-4919-abdd-ed98c367b9d7"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SharingHintHash" ma:index="2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Permissions xmlns="f1c88fcf-f9e4-46f6-b22e-4ad3ddf3e7a4" xsi:nil="true"/>
    <MigrationWizIdDocumentLibraryPermissions xmlns="f1c88fcf-f9e4-46f6-b22e-4ad3ddf3e7a4" xsi:nil="true"/>
    <_activity xmlns="f1c88fcf-f9e4-46f6-b22e-4ad3ddf3e7a4" xsi:nil="true"/>
    <MigrationWizIdSecurityGroups xmlns="f1c88fcf-f9e4-46f6-b22e-4ad3ddf3e7a4" xsi:nil="true"/>
    <MigrationWizId xmlns="f1c88fcf-f9e4-46f6-b22e-4ad3ddf3e7a4" xsi:nil="true"/>
    <MigrationWizIdPermissionLevels xmlns="f1c88fcf-f9e4-46f6-b22e-4ad3ddf3e7a4" xsi:nil="true"/>
  </documentManagement>
</p:properties>
</file>

<file path=customXml/itemProps1.xml><?xml version="1.0" encoding="utf-8"?>
<ds:datastoreItem xmlns:ds="http://schemas.openxmlformats.org/officeDocument/2006/customXml" ds:itemID="{A3EC8C0F-0E14-4A7F-9FF9-545A65C1A86E}">
  <ds:schemaRefs>
    <ds:schemaRef ds:uri="http://schemas.microsoft.com/office/2006/metadata/contentType"/>
    <ds:schemaRef ds:uri="http://schemas.microsoft.com/office/2006/metadata/properties/metaAttributes"/>
    <ds:schemaRef ds:uri="http://www.w3.org/2000/xmlns/"/>
    <ds:schemaRef ds:uri="http://www.w3.org/2001/XMLSchema"/>
    <ds:schemaRef ds:uri="f1c88fcf-f9e4-46f6-b22e-4ad3ddf3e7a4"/>
    <ds:schemaRef ds:uri="8d3d8274-7507-4919-abdd-ed98c367b9d7"/>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04B714-3E86-4C44-AABD-B072C795C51F}">
  <ds:schemaRefs>
    <ds:schemaRef ds:uri="http://schemas.microsoft.com/sharepoint/v3/contenttype/forms"/>
  </ds:schemaRefs>
</ds:datastoreItem>
</file>

<file path=customXml/itemProps3.xml><?xml version="1.0" encoding="utf-8"?>
<ds:datastoreItem xmlns:ds="http://schemas.openxmlformats.org/officeDocument/2006/customXml" ds:itemID="{CFA734BB-2EC8-477A-9484-418448849AE1}">
  <ds:schemaRefs>
    <ds:schemaRef ds:uri="http://schemas.microsoft.com/office/2006/documentManagement/types"/>
    <ds:schemaRef ds:uri="http://purl.org/dc/elements/1.1/"/>
    <ds:schemaRef ds:uri="f1c88fcf-f9e4-46f6-b22e-4ad3ddf3e7a4"/>
    <ds:schemaRef ds:uri="http://purl.org/dc/dcmitype/"/>
    <ds:schemaRef ds:uri="http://www.w3.org/XML/1998/namespace"/>
    <ds:schemaRef ds:uri="http://purl.org/dc/terms/"/>
    <ds:schemaRef ds:uri="http://schemas.microsoft.com/office/infopath/2007/PartnerControls"/>
    <ds:schemaRef ds:uri="http://schemas.openxmlformats.org/package/2006/metadata/core-properties"/>
    <ds:schemaRef ds:uri="8d3d8274-7507-4919-abdd-ed98c367b9d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1975</TotalTime>
  <Words>3260</Words>
  <Application>Microsoft Office PowerPoint</Application>
  <PresentationFormat>On-screen Show (4:3)</PresentationFormat>
  <Paragraphs>365</Paragraphs>
  <Slides>48</Slides>
  <Notes>13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Franklin Gothic Heavy</vt:lpstr>
      <vt:lpstr>GE Inspira Sans</vt:lpstr>
      <vt:lpstr>Gill Sans Ultra Bold</vt:lpstr>
      <vt:lpstr>Wingdings</vt:lpstr>
      <vt:lpstr>1_PresenterMedia Static Theme</vt:lpstr>
      <vt:lpstr>Sepsis Education   EMS Educators 2024</vt:lpstr>
      <vt:lpstr>Sepsis Protocol Purpose</vt:lpstr>
      <vt:lpstr>Definition</vt:lpstr>
      <vt:lpstr>Goals and Objectives</vt:lpstr>
      <vt:lpstr>Sepsis Spectrum</vt:lpstr>
      <vt:lpstr>Multiple Organ System Dysfunction</vt:lpstr>
      <vt:lpstr>34% of patients presenting to the ED with a serious infection arrived by EMS In these patients, the mortality rate was better for EMS patients (8%) than non-EMS patients (2%) </vt:lpstr>
      <vt:lpstr>Special Considerations</vt:lpstr>
      <vt:lpstr>Causes of Sepsis </vt:lpstr>
      <vt:lpstr>Where do the infections start? </vt:lpstr>
      <vt:lpstr>Common Bacteria</vt:lpstr>
      <vt:lpstr>Common Viruses</vt:lpstr>
      <vt:lpstr>Common Fungi</vt:lpstr>
      <vt:lpstr>Epidemiology</vt:lpstr>
      <vt:lpstr>Data  Epidemiology in PEDS</vt:lpstr>
      <vt:lpstr>Sepsis patient data </vt:lpstr>
      <vt:lpstr>Most vulnerable to sepsis?</vt:lpstr>
      <vt:lpstr>Comorbidities include: </vt:lpstr>
      <vt:lpstr>Special populations with  increased risk</vt:lpstr>
      <vt:lpstr>Examples of Risk Factors</vt:lpstr>
      <vt:lpstr>Indwelling Catheters</vt:lpstr>
      <vt:lpstr>Recent Surgery/Open Wounds </vt:lpstr>
      <vt:lpstr>Lack of Mobility</vt:lpstr>
      <vt:lpstr>Effects of Sepsis </vt:lpstr>
      <vt:lpstr>Systemic Inflammatory Response (SIRS)</vt:lpstr>
      <vt:lpstr>Pathophysiology: Effects of A Complex Immunocompromising Process</vt:lpstr>
      <vt:lpstr>Pathophysiology of Sepsis:</vt:lpstr>
      <vt:lpstr>Pathophysiology:</vt:lpstr>
      <vt:lpstr>Continued </vt:lpstr>
      <vt:lpstr>Clinical Signs &amp; Symptoms </vt:lpstr>
      <vt:lpstr>Duration</vt:lpstr>
      <vt:lpstr>Three stages of sepsis</vt:lpstr>
      <vt:lpstr>Stage One</vt:lpstr>
      <vt:lpstr>Stage Two</vt:lpstr>
      <vt:lpstr>Stage Three</vt:lpstr>
      <vt:lpstr>How is sepsis diagnosed? </vt:lpstr>
      <vt:lpstr>How is sepsis diagnosed-continued:</vt:lpstr>
      <vt:lpstr>Hospital Treatment</vt:lpstr>
      <vt:lpstr>Pre-Hospital Treatment  ICEMA Protocol # 14280</vt:lpstr>
      <vt:lpstr>BLS Interventions</vt:lpstr>
      <vt:lpstr>Limited ALS Interventions</vt:lpstr>
      <vt:lpstr>ALS Interventions</vt:lpstr>
      <vt:lpstr>Special Considerations </vt:lpstr>
      <vt:lpstr>ICEMA # 14230</vt:lpstr>
      <vt:lpstr>Video Review</vt:lpstr>
      <vt:lpstr>References </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Earth</dc:title>
  <dc:creator>PresenterMedia.com</dc:creator>
  <cp:lastModifiedBy>Cano, Demis</cp:lastModifiedBy>
  <cp:revision>453</cp:revision>
  <dcterms:created xsi:type="dcterms:W3CDTF">2010-11-24T18:19:10Z</dcterms:created>
  <dcterms:modified xsi:type="dcterms:W3CDTF">2025-11-04T17:31:29Z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0x0101004780FB490354F441B9429712C6A3EC2A</vt:lpwstr>
  </property>
</Properties>
</file>